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70" r:id="rId4"/>
    <p:sldId id="263" r:id="rId5"/>
    <p:sldId id="264" r:id="rId6"/>
    <p:sldId id="307" r:id="rId7"/>
    <p:sldId id="308" r:id="rId8"/>
    <p:sldId id="309" r:id="rId9"/>
    <p:sldId id="310" r:id="rId10"/>
    <p:sldId id="311" r:id="rId11"/>
    <p:sldId id="312" r:id="rId12"/>
    <p:sldId id="313" r:id="rId13"/>
    <p:sldId id="314" r:id="rId14"/>
    <p:sldId id="315" r:id="rId15"/>
    <p:sldId id="316" r:id="rId16"/>
    <p:sldId id="317" r:id="rId17"/>
    <p:sldId id="318" r:id="rId18"/>
    <p:sldId id="319" r:id="rId19"/>
    <p:sldId id="265" r:id="rId20"/>
    <p:sldId id="266" r:id="rId21"/>
    <p:sldId id="32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AC163C-D97E-4B87-8423-7C91A747F5EC}" v="12" dt="2021-01-21T05:41:34.4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35" autoAdjust="0"/>
    <p:restoredTop sz="71579" autoAdjust="0"/>
  </p:normalViewPr>
  <p:slideViewPr>
    <p:cSldViewPr snapToGrid="0">
      <p:cViewPr varScale="1">
        <p:scale>
          <a:sx n="48" d="100"/>
          <a:sy n="48" d="100"/>
        </p:scale>
        <p:origin x="132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trickland" userId="62e075e6-f598-4cc9-babf-e78df273b47a" providerId="ADAL" clId="{94AC163C-D97E-4B87-8423-7C91A747F5EC}"/>
    <pc:docChg chg="undo custSel addSld delSld modSld sldOrd">
      <pc:chgData name="Paul Strickland" userId="62e075e6-f598-4cc9-babf-e78df273b47a" providerId="ADAL" clId="{94AC163C-D97E-4B87-8423-7C91A747F5EC}" dt="2021-01-21T05:41:34.439" v="1481" actId="20577"/>
      <pc:docMkLst>
        <pc:docMk/>
      </pc:docMkLst>
      <pc:sldChg chg="modSp mod">
        <pc:chgData name="Paul Strickland" userId="62e075e6-f598-4cc9-babf-e78df273b47a" providerId="ADAL" clId="{94AC163C-D97E-4B87-8423-7C91A747F5EC}" dt="2021-01-21T03:09:34.219" v="27" actId="20577"/>
        <pc:sldMkLst>
          <pc:docMk/>
          <pc:sldMk cId="3335074199" sldId="257"/>
        </pc:sldMkLst>
        <pc:spChg chg="mod">
          <ac:chgData name="Paul Strickland" userId="62e075e6-f598-4cc9-babf-e78df273b47a" providerId="ADAL" clId="{94AC163C-D97E-4B87-8423-7C91A747F5EC}" dt="2021-01-21T03:09:34.219" v="27" actId="20577"/>
          <ac:spMkLst>
            <pc:docMk/>
            <pc:sldMk cId="3335074199" sldId="257"/>
            <ac:spMk id="11266" creationId="{00000000-0000-0000-0000-000000000000}"/>
          </ac:spMkLst>
        </pc:spChg>
      </pc:sldChg>
      <pc:sldChg chg="modSp mod">
        <pc:chgData name="Paul Strickland" userId="62e075e6-f598-4cc9-babf-e78df273b47a" providerId="ADAL" clId="{94AC163C-D97E-4B87-8423-7C91A747F5EC}" dt="2021-01-21T04:46:42.355" v="82" actId="20577"/>
        <pc:sldMkLst>
          <pc:docMk/>
          <pc:sldMk cId="1270970296" sldId="258"/>
        </pc:sldMkLst>
        <pc:spChg chg="mod">
          <ac:chgData name="Paul Strickland" userId="62e075e6-f598-4cc9-babf-e78df273b47a" providerId="ADAL" clId="{94AC163C-D97E-4B87-8423-7C91A747F5EC}" dt="2021-01-21T04:46:42.355" v="82" actId="20577"/>
          <ac:spMkLst>
            <pc:docMk/>
            <pc:sldMk cId="1270970296" sldId="258"/>
            <ac:spMk id="4" creationId="{11D707F6-253A-4731-88FD-88239EF4D6DB}"/>
          </ac:spMkLst>
        </pc:spChg>
      </pc:sldChg>
      <pc:sldChg chg="modSp mod modNotesTx">
        <pc:chgData name="Paul Strickland" userId="62e075e6-f598-4cc9-babf-e78df273b47a" providerId="ADAL" clId="{94AC163C-D97E-4B87-8423-7C91A747F5EC}" dt="2021-01-21T04:48:45.219" v="181"/>
        <pc:sldMkLst>
          <pc:docMk/>
          <pc:sldMk cId="3265391945" sldId="263"/>
        </pc:sldMkLst>
        <pc:spChg chg="mod">
          <ac:chgData name="Paul Strickland" userId="62e075e6-f598-4cc9-babf-e78df273b47a" providerId="ADAL" clId="{94AC163C-D97E-4B87-8423-7C91A747F5EC}" dt="2021-01-21T04:46:52.091" v="99" actId="20577"/>
          <ac:spMkLst>
            <pc:docMk/>
            <pc:sldMk cId="3265391945" sldId="263"/>
            <ac:spMk id="3" creationId="{51A37C03-BB3E-42C0-B3F5-7081ED9CF039}"/>
          </ac:spMkLst>
        </pc:spChg>
        <pc:spChg chg="mod">
          <ac:chgData name="Paul Strickland" userId="62e075e6-f598-4cc9-babf-e78df273b47a" providerId="ADAL" clId="{94AC163C-D97E-4B87-8423-7C91A747F5EC}" dt="2021-01-21T04:48:09.371" v="179" actId="20577"/>
          <ac:spMkLst>
            <pc:docMk/>
            <pc:sldMk cId="3265391945" sldId="263"/>
            <ac:spMk id="4" creationId="{11D707F6-253A-4731-88FD-88239EF4D6DB}"/>
          </ac:spMkLst>
        </pc:spChg>
      </pc:sldChg>
      <pc:sldChg chg="modSp mod modNotesTx">
        <pc:chgData name="Paul Strickland" userId="62e075e6-f598-4cc9-babf-e78df273b47a" providerId="ADAL" clId="{94AC163C-D97E-4B87-8423-7C91A747F5EC}" dt="2021-01-21T04:52:39.879" v="253" actId="27636"/>
        <pc:sldMkLst>
          <pc:docMk/>
          <pc:sldMk cId="1210571015" sldId="264"/>
        </pc:sldMkLst>
        <pc:spChg chg="mod">
          <ac:chgData name="Paul Strickland" userId="62e075e6-f598-4cc9-babf-e78df273b47a" providerId="ADAL" clId="{94AC163C-D97E-4B87-8423-7C91A747F5EC}" dt="2021-01-21T04:50:08.164" v="203"/>
          <ac:spMkLst>
            <pc:docMk/>
            <pc:sldMk cId="1210571015" sldId="264"/>
            <ac:spMk id="3" creationId="{51A37C03-BB3E-42C0-B3F5-7081ED9CF039}"/>
          </ac:spMkLst>
        </pc:spChg>
        <pc:spChg chg="mod">
          <ac:chgData name="Paul Strickland" userId="62e075e6-f598-4cc9-babf-e78df273b47a" providerId="ADAL" clId="{94AC163C-D97E-4B87-8423-7C91A747F5EC}" dt="2021-01-21T04:52:39.879" v="253" actId="27636"/>
          <ac:spMkLst>
            <pc:docMk/>
            <pc:sldMk cId="1210571015" sldId="264"/>
            <ac:spMk id="4" creationId="{11D707F6-253A-4731-88FD-88239EF4D6DB}"/>
          </ac:spMkLst>
        </pc:spChg>
      </pc:sldChg>
      <pc:sldChg chg="modSp mod">
        <pc:chgData name="Paul Strickland" userId="62e075e6-f598-4cc9-babf-e78df273b47a" providerId="ADAL" clId="{94AC163C-D97E-4B87-8423-7C91A747F5EC}" dt="2021-01-21T05:32:33.312" v="1466" actId="20577"/>
        <pc:sldMkLst>
          <pc:docMk/>
          <pc:sldMk cId="927748672" sldId="265"/>
        </pc:sldMkLst>
        <pc:spChg chg="mod">
          <ac:chgData name="Paul Strickland" userId="62e075e6-f598-4cc9-babf-e78df273b47a" providerId="ADAL" clId="{94AC163C-D97E-4B87-8423-7C91A747F5EC}" dt="2021-01-21T05:32:33.312" v="1466" actId="20577"/>
          <ac:spMkLst>
            <pc:docMk/>
            <pc:sldMk cId="927748672" sldId="265"/>
            <ac:spMk id="4" creationId="{11D707F6-253A-4731-88FD-88239EF4D6DB}"/>
          </ac:spMkLst>
        </pc:spChg>
      </pc:sldChg>
      <pc:sldChg chg="modSp mod">
        <pc:chgData name="Paul Strickland" userId="62e075e6-f598-4cc9-babf-e78df273b47a" providerId="ADAL" clId="{94AC163C-D97E-4B87-8423-7C91A747F5EC}" dt="2021-01-21T05:40:41.806" v="1470" actId="20577"/>
        <pc:sldMkLst>
          <pc:docMk/>
          <pc:sldMk cId="121034432" sldId="266"/>
        </pc:sldMkLst>
        <pc:spChg chg="mod">
          <ac:chgData name="Paul Strickland" userId="62e075e6-f598-4cc9-babf-e78df273b47a" providerId="ADAL" clId="{94AC163C-D97E-4B87-8423-7C91A747F5EC}" dt="2021-01-21T05:40:41.806" v="1470" actId="20577"/>
          <ac:spMkLst>
            <pc:docMk/>
            <pc:sldMk cId="121034432" sldId="266"/>
            <ac:spMk id="3" creationId="{51A37C03-BB3E-42C0-B3F5-7081ED9CF039}"/>
          </ac:spMkLst>
        </pc:spChg>
        <pc:spChg chg="mod">
          <ac:chgData name="Paul Strickland" userId="62e075e6-f598-4cc9-babf-e78df273b47a" providerId="ADAL" clId="{94AC163C-D97E-4B87-8423-7C91A747F5EC}" dt="2021-01-21T05:31:30.478" v="1456" actId="27636"/>
          <ac:spMkLst>
            <pc:docMk/>
            <pc:sldMk cId="121034432" sldId="266"/>
            <ac:spMk id="4" creationId="{11D707F6-253A-4731-88FD-88239EF4D6DB}"/>
          </ac:spMkLst>
        </pc:spChg>
      </pc:sldChg>
      <pc:sldChg chg="modSp mod ord modNotesTx">
        <pc:chgData name="Paul Strickland" userId="62e075e6-f598-4cc9-babf-e78df273b47a" providerId="ADAL" clId="{94AC163C-D97E-4B87-8423-7C91A747F5EC}" dt="2021-01-21T04:49:51.271" v="202" actId="20577"/>
        <pc:sldMkLst>
          <pc:docMk/>
          <pc:sldMk cId="2289073278" sldId="270"/>
        </pc:sldMkLst>
        <pc:spChg chg="mod">
          <ac:chgData name="Paul Strickland" userId="62e075e6-f598-4cc9-babf-e78df273b47a" providerId="ADAL" clId="{94AC163C-D97E-4B87-8423-7C91A747F5EC}" dt="2021-01-21T04:49:46.841" v="201" actId="5793"/>
          <ac:spMkLst>
            <pc:docMk/>
            <pc:sldMk cId="2289073278" sldId="270"/>
            <ac:spMk id="4" creationId="{11D707F6-253A-4731-88FD-88239EF4D6DB}"/>
          </ac:spMkLst>
        </pc:spChg>
      </pc:sldChg>
      <pc:sldChg chg="del">
        <pc:chgData name="Paul Strickland" userId="62e075e6-f598-4cc9-babf-e78df273b47a" providerId="ADAL" clId="{94AC163C-D97E-4B87-8423-7C91A747F5EC}" dt="2021-01-21T04:55:07.664" v="295" actId="47"/>
        <pc:sldMkLst>
          <pc:docMk/>
          <pc:sldMk cId="390710768" sldId="291"/>
        </pc:sldMkLst>
      </pc:sldChg>
      <pc:sldChg chg="del">
        <pc:chgData name="Paul Strickland" userId="62e075e6-f598-4cc9-babf-e78df273b47a" providerId="ADAL" clId="{94AC163C-D97E-4B87-8423-7C91A747F5EC}" dt="2021-01-21T04:55:08.695" v="296" actId="47"/>
        <pc:sldMkLst>
          <pc:docMk/>
          <pc:sldMk cId="3582424341" sldId="292"/>
        </pc:sldMkLst>
      </pc:sldChg>
      <pc:sldChg chg="del">
        <pc:chgData name="Paul Strickland" userId="62e075e6-f598-4cc9-babf-e78df273b47a" providerId="ADAL" clId="{94AC163C-D97E-4B87-8423-7C91A747F5EC}" dt="2021-01-21T04:55:09.740" v="297" actId="47"/>
        <pc:sldMkLst>
          <pc:docMk/>
          <pc:sldMk cId="3273307269" sldId="293"/>
        </pc:sldMkLst>
      </pc:sldChg>
      <pc:sldChg chg="del">
        <pc:chgData name="Paul Strickland" userId="62e075e6-f598-4cc9-babf-e78df273b47a" providerId="ADAL" clId="{94AC163C-D97E-4B87-8423-7C91A747F5EC}" dt="2021-01-21T04:55:11.733" v="299" actId="47"/>
        <pc:sldMkLst>
          <pc:docMk/>
          <pc:sldMk cId="1150647771" sldId="295"/>
        </pc:sldMkLst>
      </pc:sldChg>
      <pc:sldChg chg="del">
        <pc:chgData name="Paul Strickland" userId="62e075e6-f598-4cc9-babf-e78df273b47a" providerId="ADAL" clId="{94AC163C-D97E-4B87-8423-7C91A747F5EC}" dt="2021-01-21T04:55:10.334" v="298" actId="47"/>
        <pc:sldMkLst>
          <pc:docMk/>
          <pc:sldMk cId="3630883493" sldId="296"/>
        </pc:sldMkLst>
      </pc:sldChg>
      <pc:sldChg chg="del">
        <pc:chgData name="Paul Strickland" userId="62e075e6-f598-4cc9-babf-e78df273b47a" providerId="ADAL" clId="{94AC163C-D97E-4B87-8423-7C91A747F5EC}" dt="2021-01-21T04:55:12.092" v="300" actId="47"/>
        <pc:sldMkLst>
          <pc:docMk/>
          <pc:sldMk cId="868245234" sldId="297"/>
        </pc:sldMkLst>
      </pc:sldChg>
      <pc:sldChg chg="del">
        <pc:chgData name="Paul Strickland" userId="62e075e6-f598-4cc9-babf-e78df273b47a" providerId="ADAL" clId="{94AC163C-D97E-4B87-8423-7C91A747F5EC}" dt="2021-01-21T04:55:12.341" v="301" actId="47"/>
        <pc:sldMkLst>
          <pc:docMk/>
          <pc:sldMk cId="3906117198" sldId="298"/>
        </pc:sldMkLst>
      </pc:sldChg>
      <pc:sldChg chg="del">
        <pc:chgData name="Paul Strickland" userId="62e075e6-f598-4cc9-babf-e78df273b47a" providerId="ADAL" clId="{94AC163C-D97E-4B87-8423-7C91A747F5EC}" dt="2021-01-21T04:55:12.645" v="302" actId="47"/>
        <pc:sldMkLst>
          <pc:docMk/>
          <pc:sldMk cId="2474401134" sldId="299"/>
        </pc:sldMkLst>
      </pc:sldChg>
      <pc:sldChg chg="del">
        <pc:chgData name="Paul Strickland" userId="62e075e6-f598-4cc9-babf-e78df273b47a" providerId="ADAL" clId="{94AC163C-D97E-4B87-8423-7C91A747F5EC}" dt="2021-01-21T04:55:13.261" v="303" actId="47"/>
        <pc:sldMkLst>
          <pc:docMk/>
          <pc:sldMk cId="2478254115" sldId="300"/>
        </pc:sldMkLst>
      </pc:sldChg>
      <pc:sldChg chg="del">
        <pc:chgData name="Paul Strickland" userId="62e075e6-f598-4cc9-babf-e78df273b47a" providerId="ADAL" clId="{94AC163C-D97E-4B87-8423-7C91A747F5EC}" dt="2021-01-21T04:55:13.829" v="304" actId="47"/>
        <pc:sldMkLst>
          <pc:docMk/>
          <pc:sldMk cId="354223632" sldId="301"/>
        </pc:sldMkLst>
      </pc:sldChg>
      <pc:sldChg chg="del">
        <pc:chgData name="Paul Strickland" userId="62e075e6-f598-4cc9-babf-e78df273b47a" providerId="ADAL" clId="{94AC163C-D97E-4B87-8423-7C91A747F5EC}" dt="2021-01-21T04:55:14.068" v="305" actId="47"/>
        <pc:sldMkLst>
          <pc:docMk/>
          <pc:sldMk cId="3006007375" sldId="303"/>
        </pc:sldMkLst>
      </pc:sldChg>
      <pc:sldChg chg="del">
        <pc:chgData name="Paul Strickland" userId="62e075e6-f598-4cc9-babf-e78df273b47a" providerId="ADAL" clId="{94AC163C-D97E-4B87-8423-7C91A747F5EC}" dt="2021-01-21T04:55:15.806" v="306" actId="47"/>
        <pc:sldMkLst>
          <pc:docMk/>
          <pc:sldMk cId="875518414" sldId="304"/>
        </pc:sldMkLst>
      </pc:sldChg>
      <pc:sldChg chg="del">
        <pc:chgData name="Paul Strickland" userId="62e075e6-f598-4cc9-babf-e78df273b47a" providerId="ADAL" clId="{94AC163C-D97E-4B87-8423-7C91A747F5EC}" dt="2021-01-21T04:55:16.431" v="307" actId="47"/>
        <pc:sldMkLst>
          <pc:docMk/>
          <pc:sldMk cId="1219212351" sldId="305"/>
        </pc:sldMkLst>
      </pc:sldChg>
      <pc:sldChg chg="del">
        <pc:chgData name="Paul Strickland" userId="62e075e6-f598-4cc9-babf-e78df273b47a" providerId="ADAL" clId="{94AC163C-D97E-4B87-8423-7C91A747F5EC}" dt="2021-01-21T04:55:17.172" v="308" actId="47"/>
        <pc:sldMkLst>
          <pc:docMk/>
          <pc:sldMk cId="1099850535" sldId="306"/>
        </pc:sldMkLst>
      </pc:sldChg>
      <pc:sldChg chg="modSp add mod modNotesTx">
        <pc:chgData name="Paul Strickland" userId="62e075e6-f598-4cc9-babf-e78df273b47a" providerId="ADAL" clId="{94AC163C-D97E-4B87-8423-7C91A747F5EC}" dt="2021-01-21T04:55:01.037" v="294"/>
        <pc:sldMkLst>
          <pc:docMk/>
          <pc:sldMk cId="3751013395" sldId="307"/>
        </pc:sldMkLst>
        <pc:spChg chg="mod">
          <ac:chgData name="Paul Strickland" userId="62e075e6-f598-4cc9-babf-e78df273b47a" providerId="ADAL" clId="{94AC163C-D97E-4B87-8423-7C91A747F5EC}" dt="2021-01-21T04:54:33.511" v="292" actId="20577"/>
          <ac:spMkLst>
            <pc:docMk/>
            <pc:sldMk cId="3751013395" sldId="307"/>
            <ac:spMk id="4" creationId="{11D707F6-253A-4731-88FD-88239EF4D6DB}"/>
          </ac:spMkLst>
        </pc:spChg>
      </pc:sldChg>
      <pc:sldChg chg="modSp add mod modNotesTx">
        <pc:chgData name="Paul Strickland" userId="62e075e6-f598-4cc9-babf-e78df273b47a" providerId="ADAL" clId="{94AC163C-D97E-4B87-8423-7C91A747F5EC}" dt="2021-01-21T04:57:24.575" v="379" actId="15"/>
        <pc:sldMkLst>
          <pc:docMk/>
          <pc:sldMk cId="2426525453" sldId="308"/>
        </pc:sldMkLst>
        <pc:spChg chg="mod">
          <ac:chgData name="Paul Strickland" userId="62e075e6-f598-4cc9-babf-e78df273b47a" providerId="ADAL" clId="{94AC163C-D97E-4B87-8423-7C91A747F5EC}" dt="2021-01-21T04:55:36.704" v="310"/>
          <ac:spMkLst>
            <pc:docMk/>
            <pc:sldMk cId="2426525453" sldId="308"/>
            <ac:spMk id="3" creationId="{51A37C03-BB3E-42C0-B3F5-7081ED9CF039}"/>
          </ac:spMkLst>
        </pc:spChg>
        <pc:spChg chg="mod">
          <ac:chgData name="Paul Strickland" userId="62e075e6-f598-4cc9-babf-e78df273b47a" providerId="ADAL" clId="{94AC163C-D97E-4B87-8423-7C91A747F5EC}" dt="2021-01-21T04:57:24.575" v="379" actId="15"/>
          <ac:spMkLst>
            <pc:docMk/>
            <pc:sldMk cId="2426525453" sldId="308"/>
            <ac:spMk id="4" creationId="{11D707F6-253A-4731-88FD-88239EF4D6DB}"/>
          </ac:spMkLst>
        </pc:spChg>
      </pc:sldChg>
      <pc:sldChg chg="modSp add mod modNotesTx">
        <pc:chgData name="Paul Strickland" userId="62e075e6-f598-4cc9-babf-e78df273b47a" providerId="ADAL" clId="{94AC163C-D97E-4B87-8423-7C91A747F5EC}" dt="2021-01-21T05:03:35.364" v="521"/>
        <pc:sldMkLst>
          <pc:docMk/>
          <pc:sldMk cId="2207349872" sldId="309"/>
        </pc:sldMkLst>
        <pc:spChg chg="mod">
          <ac:chgData name="Paul Strickland" userId="62e075e6-f598-4cc9-babf-e78df273b47a" providerId="ADAL" clId="{94AC163C-D97E-4B87-8423-7C91A747F5EC}" dt="2021-01-21T04:58:08.475" v="385" actId="20577"/>
          <ac:spMkLst>
            <pc:docMk/>
            <pc:sldMk cId="2207349872" sldId="309"/>
            <ac:spMk id="3" creationId="{51A37C03-BB3E-42C0-B3F5-7081ED9CF039}"/>
          </ac:spMkLst>
        </pc:spChg>
        <pc:spChg chg="mod">
          <ac:chgData name="Paul Strickland" userId="62e075e6-f598-4cc9-babf-e78df273b47a" providerId="ADAL" clId="{94AC163C-D97E-4B87-8423-7C91A747F5EC}" dt="2021-01-21T04:59:31.277" v="462" actId="20577"/>
          <ac:spMkLst>
            <pc:docMk/>
            <pc:sldMk cId="2207349872" sldId="309"/>
            <ac:spMk id="4" creationId="{11D707F6-253A-4731-88FD-88239EF4D6DB}"/>
          </ac:spMkLst>
        </pc:spChg>
      </pc:sldChg>
      <pc:sldChg chg="addSp modSp add mod">
        <pc:chgData name="Paul Strickland" userId="62e075e6-f598-4cc9-babf-e78df273b47a" providerId="ADAL" clId="{94AC163C-D97E-4B87-8423-7C91A747F5EC}" dt="2021-01-21T05:02:57.869" v="520" actId="20577"/>
        <pc:sldMkLst>
          <pc:docMk/>
          <pc:sldMk cId="3695661302" sldId="310"/>
        </pc:sldMkLst>
        <pc:spChg chg="mod">
          <ac:chgData name="Paul Strickland" userId="62e075e6-f598-4cc9-babf-e78df273b47a" providerId="ADAL" clId="{94AC163C-D97E-4B87-8423-7C91A747F5EC}" dt="2021-01-21T05:02:34.004" v="507" actId="14100"/>
          <ac:spMkLst>
            <pc:docMk/>
            <pc:sldMk cId="3695661302" sldId="310"/>
            <ac:spMk id="4" creationId="{11D707F6-253A-4731-88FD-88239EF4D6DB}"/>
          </ac:spMkLst>
        </pc:spChg>
        <pc:spChg chg="add mod">
          <ac:chgData name="Paul Strickland" userId="62e075e6-f598-4cc9-babf-e78df273b47a" providerId="ADAL" clId="{94AC163C-D97E-4B87-8423-7C91A747F5EC}" dt="2021-01-21T05:02:57.869" v="520" actId="20577"/>
          <ac:spMkLst>
            <pc:docMk/>
            <pc:sldMk cId="3695661302" sldId="310"/>
            <ac:spMk id="5" creationId="{BDAAB376-3C7B-44FD-8819-114FC78B80FA}"/>
          </ac:spMkLst>
        </pc:spChg>
      </pc:sldChg>
      <pc:sldChg chg="modSp add mod ord modNotesTx">
        <pc:chgData name="Paul Strickland" userId="62e075e6-f598-4cc9-babf-e78df273b47a" providerId="ADAL" clId="{94AC163C-D97E-4B87-8423-7C91A747F5EC}" dt="2021-01-21T05:06:08.159" v="554" actId="12"/>
        <pc:sldMkLst>
          <pc:docMk/>
          <pc:sldMk cId="2518354863" sldId="311"/>
        </pc:sldMkLst>
        <pc:spChg chg="mod">
          <ac:chgData name="Paul Strickland" userId="62e075e6-f598-4cc9-babf-e78df273b47a" providerId="ADAL" clId="{94AC163C-D97E-4B87-8423-7C91A747F5EC}" dt="2021-01-21T05:04:04.325" v="527"/>
          <ac:spMkLst>
            <pc:docMk/>
            <pc:sldMk cId="2518354863" sldId="311"/>
            <ac:spMk id="3" creationId="{51A37C03-BB3E-42C0-B3F5-7081ED9CF039}"/>
          </ac:spMkLst>
        </pc:spChg>
        <pc:spChg chg="mod">
          <ac:chgData name="Paul Strickland" userId="62e075e6-f598-4cc9-babf-e78df273b47a" providerId="ADAL" clId="{94AC163C-D97E-4B87-8423-7C91A747F5EC}" dt="2021-01-21T05:06:08.159" v="554" actId="12"/>
          <ac:spMkLst>
            <pc:docMk/>
            <pc:sldMk cId="2518354863" sldId="311"/>
            <ac:spMk id="4" creationId="{11D707F6-253A-4731-88FD-88239EF4D6DB}"/>
          </ac:spMkLst>
        </pc:spChg>
      </pc:sldChg>
      <pc:sldChg chg="add del">
        <pc:chgData name="Paul Strickland" userId="62e075e6-f598-4cc9-babf-e78df273b47a" providerId="ADAL" clId="{94AC163C-D97E-4B87-8423-7C91A747F5EC}" dt="2021-01-21T05:03:44.400" v="523" actId="47"/>
        <pc:sldMkLst>
          <pc:docMk/>
          <pc:sldMk cId="4228106226" sldId="311"/>
        </pc:sldMkLst>
      </pc:sldChg>
      <pc:sldChg chg="modSp add mod modNotesTx">
        <pc:chgData name="Paul Strickland" userId="62e075e6-f598-4cc9-babf-e78df273b47a" providerId="ADAL" clId="{94AC163C-D97E-4B87-8423-7C91A747F5EC}" dt="2021-01-21T05:09:43.376" v="612" actId="20577"/>
        <pc:sldMkLst>
          <pc:docMk/>
          <pc:sldMk cId="1250086767" sldId="312"/>
        </pc:sldMkLst>
        <pc:spChg chg="mod">
          <ac:chgData name="Paul Strickland" userId="62e075e6-f598-4cc9-babf-e78df273b47a" providerId="ADAL" clId="{94AC163C-D97E-4B87-8423-7C91A747F5EC}" dt="2021-01-21T05:09:43.376" v="612" actId="20577"/>
          <ac:spMkLst>
            <pc:docMk/>
            <pc:sldMk cId="1250086767" sldId="312"/>
            <ac:spMk id="4" creationId="{11D707F6-253A-4731-88FD-88239EF4D6DB}"/>
          </ac:spMkLst>
        </pc:spChg>
      </pc:sldChg>
      <pc:sldChg chg="modSp add mod modNotesTx">
        <pc:chgData name="Paul Strickland" userId="62e075e6-f598-4cc9-babf-e78df273b47a" providerId="ADAL" clId="{94AC163C-D97E-4B87-8423-7C91A747F5EC}" dt="2021-01-21T05:14:25.982" v="764" actId="20577"/>
        <pc:sldMkLst>
          <pc:docMk/>
          <pc:sldMk cId="2837340482" sldId="313"/>
        </pc:sldMkLst>
        <pc:spChg chg="mod">
          <ac:chgData name="Paul Strickland" userId="62e075e6-f598-4cc9-babf-e78df273b47a" providerId="ADAL" clId="{94AC163C-D97E-4B87-8423-7C91A747F5EC}" dt="2021-01-21T05:10:18.776" v="615"/>
          <ac:spMkLst>
            <pc:docMk/>
            <pc:sldMk cId="2837340482" sldId="313"/>
            <ac:spMk id="3" creationId="{51A37C03-BB3E-42C0-B3F5-7081ED9CF039}"/>
          </ac:spMkLst>
        </pc:spChg>
        <pc:spChg chg="mod">
          <ac:chgData name="Paul Strickland" userId="62e075e6-f598-4cc9-babf-e78df273b47a" providerId="ADAL" clId="{94AC163C-D97E-4B87-8423-7C91A747F5EC}" dt="2021-01-21T05:13:26.726" v="733" actId="20577"/>
          <ac:spMkLst>
            <pc:docMk/>
            <pc:sldMk cId="2837340482" sldId="313"/>
            <ac:spMk id="4" creationId="{11D707F6-253A-4731-88FD-88239EF4D6DB}"/>
          </ac:spMkLst>
        </pc:spChg>
      </pc:sldChg>
      <pc:sldChg chg="modSp add mod modNotesTx">
        <pc:chgData name="Paul Strickland" userId="62e075e6-f598-4cc9-babf-e78df273b47a" providerId="ADAL" clId="{94AC163C-D97E-4B87-8423-7C91A747F5EC}" dt="2021-01-21T05:16:35.374" v="797"/>
        <pc:sldMkLst>
          <pc:docMk/>
          <pc:sldMk cId="1177427137" sldId="314"/>
        </pc:sldMkLst>
        <pc:spChg chg="mod">
          <ac:chgData name="Paul Strickland" userId="62e075e6-f598-4cc9-babf-e78df273b47a" providerId="ADAL" clId="{94AC163C-D97E-4B87-8423-7C91A747F5EC}" dt="2021-01-21T05:14:53.983" v="765"/>
          <ac:spMkLst>
            <pc:docMk/>
            <pc:sldMk cId="1177427137" sldId="314"/>
            <ac:spMk id="3" creationId="{51A37C03-BB3E-42C0-B3F5-7081ED9CF039}"/>
          </ac:spMkLst>
        </pc:spChg>
        <pc:spChg chg="mod">
          <ac:chgData name="Paul Strickland" userId="62e075e6-f598-4cc9-babf-e78df273b47a" providerId="ADAL" clId="{94AC163C-D97E-4B87-8423-7C91A747F5EC}" dt="2021-01-21T05:15:53.082" v="784" actId="20577"/>
          <ac:spMkLst>
            <pc:docMk/>
            <pc:sldMk cId="1177427137" sldId="314"/>
            <ac:spMk id="4" creationId="{11D707F6-253A-4731-88FD-88239EF4D6DB}"/>
          </ac:spMkLst>
        </pc:spChg>
      </pc:sldChg>
      <pc:sldChg chg="modSp add mod modNotesTx">
        <pc:chgData name="Paul Strickland" userId="62e075e6-f598-4cc9-babf-e78df273b47a" providerId="ADAL" clId="{94AC163C-D97E-4B87-8423-7C91A747F5EC}" dt="2021-01-21T05:20:56.068" v="970" actId="21"/>
        <pc:sldMkLst>
          <pc:docMk/>
          <pc:sldMk cId="1596948301" sldId="315"/>
        </pc:sldMkLst>
        <pc:spChg chg="mod">
          <ac:chgData name="Paul Strickland" userId="62e075e6-f598-4cc9-babf-e78df273b47a" providerId="ADAL" clId="{94AC163C-D97E-4B87-8423-7C91A747F5EC}" dt="2021-01-21T05:17:03.955" v="801"/>
          <ac:spMkLst>
            <pc:docMk/>
            <pc:sldMk cId="1596948301" sldId="315"/>
            <ac:spMk id="3" creationId="{51A37C03-BB3E-42C0-B3F5-7081ED9CF039}"/>
          </ac:spMkLst>
        </pc:spChg>
        <pc:spChg chg="mod">
          <ac:chgData name="Paul Strickland" userId="62e075e6-f598-4cc9-babf-e78df273b47a" providerId="ADAL" clId="{94AC163C-D97E-4B87-8423-7C91A747F5EC}" dt="2021-01-21T05:20:56.068" v="970" actId="21"/>
          <ac:spMkLst>
            <pc:docMk/>
            <pc:sldMk cId="1596948301" sldId="315"/>
            <ac:spMk id="4" creationId="{11D707F6-253A-4731-88FD-88239EF4D6DB}"/>
          </ac:spMkLst>
        </pc:spChg>
      </pc:sldChg>
      <pc:sldChg chg="modSp add mod modNotesTx">
        <pc:chgData name="Paul Strickland" userId="62e075e6-f598-4cc9-babf-e78df273b47a" providerId="ADAL" clId="{94AC163C-D97E-4B87-8423-7C91A747F5EC}" dt="2021-01-21T05:21:52.533" v="982" actId="1076"/>
        <pc:sldMkLst>
          <pc:docMk/>
          <pc:sldMk cId="320594964" sldId="316"/>
        </pc:sldMkLst>
        <pc:spChg chg="mod">
          <ac:chgData name="Paul Strickland" userId="62e075e6-f598-4cc9-babf-e78df273b47a" providerId="ADAL" clId="{94AC163C-D97E-4B87-8423-7C91A747F5EC}" dt="2021-01-21T05:21:52.533" v="982" actId="1076"/>
          <ac:spMkLst>
            <pc:docMk/>
            <pc:sldMk cId="320594964" sldId="316"/>
            <ac:spMk id="4" creationId="{11D707F6-253A-4731-88FD-88239EF4D6DB}"/>
          </ac:spMkLst>
        </pc:spChg>
      </pc:sldChg>
      <pc:sldChg chg="modSp add mod">
        <pc:chgData name="Paul Strickland" userId="62e075e6-f598-4cc9-babf-e78df273b47a" providerId="ADAL" clId="{94AC163C-D97E-4B87-8423-7C91A747F5EC}" dt="2021-01-21T05:24:05.645" v="1150" actId="20577"/>
        <pc:sldMkLst>
          <pc:docMk/>
          <pc:sldMk cId="1724387373" sldId="317"/>
        </pc:sldMkLst>
        <pc:spChg chg="mod">
          <ac:chgData name="Paul Strickland" userId="62e075e6-f598-4cc9-babf-e78df273b47a" providerId="ADAL" clId="{94AC163C-D97E-4B87-8423-7C91A747F5EC}" dt="2021-01-21T05:22:12.353" v="984"/>
          <ac:spMkLst>
            <pc:docMk/>
            <pc:sldMk cId="1724387373" sldId="317"/>
            <ac:spMk id="3" creationId="{51A37C03-BB3E-42C0-B3F5-7081ED9CF039}"/>
          </ac:spMkLst>
        </pc:spChg>
        <pc:spChg chg="mod">
          <ac:chgData name="Paul Strickland" userId="62e075e6-f598-4cc9-babf-e78df273b47a" providerId="ADAL" clId="{94AC163C-D97E-4B87-8423-7C91A747F5EC}" dt="2021-01-21T05:24:05.645" v="1150" actId="20577"/>
          <ac:spMkLst>
            <pc:docMk/>
            <pc:sldMk cId="1724387373" sldId="317"/>
            <ac:spMk id="4" creationId="{11D707F6-253A-4731-88FD-88239EF4D6DB}"/>
          </ac:spMkLst>
        </pc:spChg>
      </pc:sldChg>
      <pc:sldChg chg="addSp modSp add mod">
        <pc:chgData name="Paul Strickland" userId="62e075e6-f598-4cc9-babf-e78df273b47a" providerId="ADAL" clId="{94AC163C-D97E-4B87-8423-7C91A747F5EC}" dt="2021-01-21T05:25:51.869" v="1297" actId="14100"/>
        <pc:sldMkLst>
          <pc:docMk/>
          <pc:sldMk cId="2673886923" sldId="318"/>
        </pc:sldMkLst>
        <pc:spChg chg="mod">
          <ac:chgData name="Paul Strickland" userId="62e075e6-f598-4cc9-babf-e78df273b47a" providerId="ADAL" clId="{94AC163C-D97E-4B87-8423-7C91A747F5EC}" dt="2021-01-21T05:25:36.547" v="1275" actId="20577"/>
          <ac:spMkLst>
            <pc:docMk/>
            <pc:sldMk cId="2673886923" sldId="318"/>
            <ac:spMk id="4" creationId="{11D707F6-253A-4731-88FD-88239EF4D6DB}"/>
          </ac:spMkLst>
        </pc:spChg>
        <pc:spChg chg="add mod">
          <ac:chgData name="Paul Strickland" userId="62e075e6-f598-4cc9-babf-e78df273b47a" providerId="ADAL" clId="{94AC163C-D97E-4B87-8423-7C91A747F5EC}" dt="2021-01-21T05:25:51.869" v="1297" actId="14100"/>
          <ac:spMkLst>
            <pc:docMk/>
            <pc:sldMk cId="2673886923" sldId="318"/>
            <ac:spMk id="6" creationId="{767F949E-D8D7-40CD-A408-DEA62ED445E4}"/>
          </ac:spMkLst>
        </pc:spChg>
        <pc:picChg chg="add mod">
          <ac:chgData name="Paul Strickland" userId="62e075e6-f598-4cc9-babf-e78df273b47a" providerId="ADAL" clId="{94AC163C-D97E-4B87-8423-7C91A747F5EC}" dt="2021-01-21T05:25:25.385" v="1244" actId="1076"/>
          <ac:picMkLst>
            <pc:docMk/>
            <pc:sldMk cId="2673886923" sldId="318"/>
            <ac:picMk id="5" creationId="{BE86DCDD-B1FC-4BA3-ADE9-E883D76A81C1}"/>
          </ac:picMkLst>
        </pc:picChg>
      </pc:sldChg>
      <pc:sldChg chg="delSp modSp add mod">
        <pc:chgData name="Paul Strickland" userId="62e075e6-f598-4cc9-babf-e78df273b47a" providerId="ADAL" clId="{94AC163C-D97E-4B87-8423-7C91A747F5EC}" dt="2021-01-21T05:29:29.786" v="1385" actId="478"/>
        <pc:sldMkLst>
          <pc:docMk/>
          <pc:sldMk cId="4030510126" sldId="319"/>
        </pc:sldMkLst>
        <pc:spChg chg="mod">
          <ac:chgData name="Paul Strickland" userId="62e075e6-f598-4cc9-babf-e78df273b47a" providerId="ADAL" clId="{94AC163C-D97E-4B87-8423-7C91A747F5EC}" dt="2021-01-21T05:29:23.035" v="1384" actId="20577"/>
          <ac:spMkLst>
            <pc:docMk/>
            <pc:sldMk cId="4030510126" sldId="319"/>
            <ac:spMk id="4" creationId="{11D707F6-253A-4731-88FD-88239EF4D6DB}"/>
          </ac:spMkLst>
        </pc:spChg>
        <pc:spChg chg="del">
          <ac:chgData name="Paul Strickland" userId="62e075e6-f598-4cc9-babf-e78df273b47a" providerId="ADAL" clId="{94AC163C-D97E-4B87-8423-7C91A747F5EC}" dt="2021-01-21T05:29:29.786" v="1385" actId="478"/>
          <ac:spMkLst>
            <pc:docMk/>
            <pc:sldMk cId="4030510126" sldId="319"/>
            <ac:spMk id="6" creationId="{767F949E-D8D7-40CD-A408-DEA62ED445E4}"/>
          </ac:spMkLst>
        </pc:spChg>
        <pc:picChg chg="del">
          <ac:chgData name="Paul Strickland" userId="62e075e6-f598-4cc9-babf-e78df273b47a" providerId="ADAL" clId="{94AC163C-D97E-4B87-8423-7C91A747F5EC}" dt="2021-01-21T05:26:49.062" v="1299" actId="478"/>
          <ac:picMkLst>
            <pc:docMk/>
            <pc:sldMk cId="4030510126" sldId="319"/>
            <ac:picMk id="5" creationId="{BE86DCDD-B1FC-4BA3-ADE9-E883D76A81C1}"/>
          </ac:picMkLst>
        </pc:picChg>
      </pc:sldChg>
      <pc:sldChg chg="modSp add mod">
        <pc:chgData name="Paul Strickland" userId="62e075e6-f598-4cc9-babf-e78df273b47a" providerId="ADAL" clId="{94AC163C-D97E-4B87-8423-7C91A747F5EC}" dt="2021-01-21T05:41:34.439" v="1481" actId="20577"/>
        <pc:sldMkLst>
          <pc:docMk/>
          <pc:sldMk cId="581932101" sldId="320"/>
        </pc:sldMkLst>
        <pc:spChg chg="mod">
          <ac:chgData name="Paul Strickland" userId="62e075e6-f598-4cc9-babf-e78df273b47a" providerId="ADAL" clId="{94AC163C-D97E-4B87-8423-7C91A747F5EC}" dt="2021-01-21T05:40:45.895" v="1471" actId="20577"/>
          <ac:spMkLst>
            <pc:docMk/>
            <pc:sldMk cId="581932101" sldId="320"/>
            <ac:spMk id="3" creationId="{51A37C03-BB3E-42C0-B3F5-7081ED9CF039}"/>
          </ac:spMkLst>
        </pc:spChg>
        <pc:spChg chg="mod">
          <ac:chgData name="Paul Strickland" userId="62e075e6-f598-4cc9-babf-e78df273b47a" providerId="ADAL" clId="{94AC163C-D97E-4B87-8423-7C91A747F5EC}" dt="2021-01-21T05:41:34.439" v="1481" actId="20577"/>
          <ac:spMkLst>
            <pc:docMk/>
            <pc:sldMk cId="581932101" sldId="320"/>
            <ac:spMk id="4" creationId="{11D707F6-253A-4731-88FD-88239EF4D6D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9E355C-1CEB-488F-9603-2530AFF3AD46}" type="datetimeFigureOut">
              <a:rPr lang="en-GB" smtClean="0"/>
              <a:t>21/01/2021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737C5B-FEC3-495B-8779-01850281E7D4}" type="slidenum">
              <a:rPr lang="en-GB" smtClean="0"/>
              <a:t>‹#›</a:t>
            </a:fld>
            <a:endParaRPr lang="en-GB"/>
          </a:p>
        </p:txBody>
      </p:sp>
    </p:spTree>
    <p:extLst>
      <p:ext uri="{BB962C8B-B14F-4D97-AF65-F5344CB8AC3E}">
        <p14:creationId xmlns:p14="http://schemas.microsoft.com/office/powerpoint/2010/main" val="3917653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CA69FB0-FACA-4FEB-BCEB-4D285D820F06}" type="slidenum">
              <a:rPr lang="en-US" altLang="en-US" smtClean="0"/>
              <a:pPr>
                <a:spcBef>
                  <a:spcPct val="0"/>
                </a:spcBef>
              </a:pPr>
              <a:t>1</a:t>
            </a:fld>
            <a:endParaRPr lang="en-US" altLang="en-US" dirty="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79798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‘Tragedy of the Commons’ overuse of natural resources can result in the loss of viable land. For example, Walker and Meyers (2004) highlighted the detrimental effects of agricultural overharvesting, causing natural salt levels to rise to the surface from hidden water tables below, only to destroy the natural bio and eco-systems on the surface that cannot be easily (if at all) be reversed in the USA. Kroon et al. (2016) highlighted land-based run-off pollution is causing irreversible damage that is detrimental to the resilience and health of the Great Barrier Reef in Australia, in addition to reef bleaching through climate change. In Europe, some agricultural practices appear to be disproportionate by economic factors, leading to poor agricultural decisions and depletion in harvest capacity or abandonment of land (Strijker, 2005). In Sumatra, Indonesia, ‘millions of hectares of pristine tropical rainforest were destroyed in 2018, according to satellite analysis, with beef, chocolate and palm oil among the main causes’ argued Carrington (2019: 1). Africa and South America also have their own but similar agricultural challenges.</a:t>
            </a:r>
          </a:p>
        </p:txBody>
      </p:sp>
      <p:sp>
        <p:nvSpPr>
          <p:cNvPr id="4" name="Slide Number Placeholder 3"/>
          <p:cNvSpPr>
            <a:spLocks noGrp="1"/>
          </p:cNvSpPr>
          <p:nvPr>
            <p:ph type="sldNum" sz="quarter" idx="5"/>
          </p:nvPr>
        </p:nvSpPr>
        <p:spPr/>
        <p:txBody>
          <a:bodyPr/>
          <a:lstStyle/>
          <a:p>
            <a:fld id="{76737C5B-FEC3-495B-8779-01850281E7D4}" type="slidenum">
              <a:rPr lang="en-GB" smtClean="0"/>
              <a:t>11</a:t>
            </a:fld>
            <a:endParaRPr lang="en-GB" dirty="0"/>
          </a:p>
        </p:txBody>
      </p:sp>
    </p:spTree>
    <p:extLst>
      <p:ext uri="{BB962C8B-B14F-4D97-AF65-F5344CB8AC3E}">
        <p14:creationId xmlns:p14="http://schemas.microsoft.com/office/powerpoint/2010/main" val="34860638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Case Study:</a:t>
            </a:r>
          </a:p>
          <a:p>
            <a:r>
              <a:rPr lang="en-AU" dirty="0" err="1"/>
              <a:t>Haralambopoulos</a:t>
            </a:r>
            <a:r>
              <a:rPr lang="en-AU" dirty="0"/>
              <a:t> and Pizam (1996: 503) investigated the impacts of tourism, as perceived by the residents of </a:t>
            </a:r>
            <a:r>
              <a:rPr lang="en-AU" dirty="0" err="1"/>
              <a:t>Pythagorion</a:t>
            </a:r>
            <a:r>
              <a:rPr lang="en-AU" dirty="0"/>
              <a:t>, a well-established tourism destination on the Greek island of Samos. Interviews conducted with heads of households revealed that residents not only supported the current magnitude of the tourism industry but also favoured its expansion. Despite this, the respondents identified a number of negative tourism impacts, which, in their opinion, affected the town. These impacts included high prices, drug addiction, vandalism, brawls, sexual harassment and crimes. The study reconfirmed that those respondents who were economically dependent on tourism had more positive attitudes towards the industry than those who were not dependent on it.</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12</a:t>
            </a:fld>
            <a:endParaRPr lang="en-GB" dirty="0"/>
          </a:p>
        </p:txBody>
      </p:sp>
    </p:spTree>
    <p:extLst>
      <p:ext uri="{BB962C8B-B14F-4D97-AF65-F5344CB8AC3E}">
        <p14:creationId xmlns:p14="http://schemas.microsoft.com/office/powerpoint/2010/main" val="1898962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Case Study:</a:t>
            </a:r>
          </a:p>
          <a:p>
            <a:r>
              <a:rPr lang="en-AU" dirty="0"/>
              <a:t>Vietnam is an example of a country that has re-invented wartime and conflict sites as a tourism experience that entice comparatively large tourist visitation. There are many locations that have been war afflicted. Some of the main sites popular for international tourists include the Cu Chi tunnels, Reunification Place, Ap Bac Battlefield, Ben Het Special Forces Camp, the Demilitarised Zone in Quang Tri province, Hue Citadel, Vinh Long Army Airfield and Long Tan battlefield. These all involve conflicts at individual locations and have a rich and well-documented history of events. Other wartime experiences include manmade structures such as the Vietnam War Museum, My Son temple precinct and the </a:t>
            </a:r>
            <a:r>
              <a:rPr lang="en-AU" dirty="0" err="1"/>
              <a:t>Hoa</a:t>
            </a:r>
            <a:r>
              <a:rPr lang="en-AU" dirty="0"/>
              <a:t> Lo Prison. These sites reflect the effects of war, however, may not have formed part of any major battle although still contribute to Vietnam’s wartime heritage.</a:t>
            </a:r>
          </a:p>
        </p:txBody>
      </p:sp>
      <p:sp>
        <p:nvSpPr>
          <p:cNvPr id="4" name="Slide Number Placeholder 3"/>
          <p:cNvSpPr>
            <a:spLocks noGrp="1"/>
          </p:cNvSpPr>
          <p:nvPr>
            <p:ph type="sldNum" sz="quarter" idx="5"/>
          </p:nvPr>
        </p:nvSpPr>
        <p:spPr/>
        <p:txBody>
          <a:bodyPr/>
          <a:lstStyle/>
          <a:p>
            <a:fld id="{76737C5B-FEC3-495B-8779-01850281E7D4}" type="slidenum">
              <a:rPr lang="en-GB" smtClean="0"/>
              <a:t>13</a:t>
            </a:fld>
            <a:endParaRPr lang="en-GB" dirty="0"/>
          </a:p>
        </p:txBody>
      </p:sp>
    </p:spTree>
    <p:extLst>
      <p:ext uri="{BB962C8B-B14F-4D97-AF65-F5344CB8AC3E}">
        <p14:creationId xmlns:p14="http://schemas.microsoft.com/office/powerpoint/2010/main" val="4231121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In either case, it is up to humans to come up with solutions (Vorosmarty et al., 2000).</a:t>
            </a:r>
          </a:p>
        </p:txBody>
      </p:sp>
      <p:sp>
        <p:nvSpPr>
          <p:cNvPr id="4" name="Slide Number Placeholder 3"/>
          <p:cNvSpPr>
            <a:spLocks noGrp="1"/>
          </p:cNvSpPr>
          <p:nvPr>
            <p:ph type="sldNum" sz="quarter" idx="5"/>
          </p:nvPr>
        </p:nvSpPr>
        <p:spPr/>
        <p:txBody>
          <a:bodyPr/>
          <a:lstStyle/>
          <a:p>
            <a:fld id="{76737C5B-FEC3-495B-8779-01850281E7D4}" type="slidenum">
              <a:rPr lang="en-GB" smtClean="0"/>
              <a:t>14</a:t>
            </a:fld>
            <a:endParaRPr lang="en-GB" dirty="0"/>
          </a:p>
        </p:txBody>
      </p:sp>
    </p:spTree>
    <p:extLst>
      <p:ext uri="{BB962C8B-B14F-4D97-AF65-F5344CB8AC3E}">
        <p14:creationId xmlns:p14="http://schemas.microsoft.com/office/powerpoint/2010/main" val="3959670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15</a:t>
            </a:fld>
            <a:endParaRPr lang="en-GB" dirty="0"/>
          </a:p>
        </p:txBody>
      </p:sp>
    </p:spTree>
    <p:extLst>
      <p:ext uri="{BB962C8B-B14F-4D97-AF65-F5344CB8AC3E}">
        <p14:creationId xmlns:p14="http://schemas.microsoft.com/office/powerpoint/2010/main" val="32646345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16</a:t>
            </a:fld>
            <a:endParaRPr lang="en-GB" dirty="0"/>
          </a:p>
        </p:txBody>
      </p:sp>
    </p:spTree>
    <p:extLst>
      <p:ext uri="{BB962C8B-B14F-4D97-AF65-F5344CB8AC3E}">
        <p14:creationId xmlns:p14="http://schemas.microsoft.com/office/powerpoint/2010/main" val="22882344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17</a:t>
            </a:fld>
            <a:endParaRPr lang="en-GB" dirty="0"/>
          </a:p>
        </p:txBody>
      </p:sp>
    </p:spTree>
    <p:extLst>
      <p:ext uri="{BB962C8B-B14F-4D97-AF65-F5344CB8AC3E}">
        <p14:creationId xmlns:p14="http://schemas.microsoft.com/office/powerpoint/2010/main" val="13119735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18</a:t>
            </a:fld>
            <a:endParaRPr lang="en-GB" dirty="0"/>
          </a:p>
        </p:txBody>
      </p:sp>
    </p:spTree>
    <p:extLst>
      <p:ext uri="{BB962C8B-B14F-4D97-AF65-F5344CB8AC3E}">
        <p14:creationId xmlns:p14="http://schemas.microsoft.com/office/powerpoint/2010/main" val="11376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t>
            </a:r>
          </a:p>
        </p:txBody>
      </p:sp>
      <p:sp>
        <p:nvSpPr>
          <p:cNvPr id="4" name="Slide Number Placeholder 3"/>
          <p:cNvSpPr>
            <a:spLocks noGrp="1"/>
          </p:cNvSpPr>
          <p:nvPr>
            <p:ph type="sldNum" sz="quarter" idx="5"/>
          </p:nvPr>
        </p:nvSpPr>
        <p:spPr/>
        <p:txBody>
          <a:bodyPr/>
          <a:lstStyle/>
          <a:p>
            <a:fld id="{76737C5B-FEC3-495B-8779-01850281E7D4}" type="slidenum">
              <a:rPr lang="en-GB" smtClean="0"/>
              <a:t>3</a:t>
            </a:fld>
            <a:endParaRPr lang="en-GB"/>
          </a:p>
        </p:txBody>
      </p:sp>
    </p:spTree>
    <p:extLst>
      <p:ext uri="{BB962C8B-B14F-4D97-AF65-F5344CB8AC3E}">
        <p14:creationId xmlns:p14="http://schemas.microsoft.com/office/powerpoint/2010/main" val="1712432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Plausible futures fits within the realm of future studies that is considered an under-researched area in tourism (Frost et al., 2014). Authors such as </a:t>
            </a:r>
            <a:r>
              <a:rPr lang="en-AU" dirty="0" err="1"/>
              <a:t>Amelung</a:t>
            </a:r>
            <a:r>
              <a:rPr lang="en-AU" dirty="0"/>
              <a:t> and Viner (2006), Walton (2008), Bergman et al. (2010), Yeoman (2013) and Postma et al. (2017) have all undertaken research in this area. </a:t>
            </a:r>
          </a:p>
        </p:txBody>
      </p:sp>
      <p:sp>
        <p:nvSpPr>
          <p:cNvPr id="4" name="Slide Number Placeholder 3"/>
          <p:cNvSpPr>
            <a:spLocks noGrp="1"/>
          </p:cNvSpPr>
          <p:nvPr>
            <p:ph type="sldNum" sz="quarter" idx="5"/>
          </p:nvPr>
        </p:nvSpPr>
        <p:spPr/>
        <p:txBody>
          <a:bodyPr/>
          <a:lstStyle/>
          <a:p>
            <a:fld id="{76737C5B-FEC3-495B-8779-01850281E7D4}" type="slidenum">
              <a:rPr lang="en-GB" smtClean="0"/>
              <a:t>4</a:t>
            </a:fld>
            <a:endParaRPr lang="en-GB"/>
          </a:p>
        </p:txBody>
      </p:sp>
    </p:spTree>
    <p:extLst>
      <p:ext uri="{BB962C8B-B14F-4D97-AF65-F5344CB8AC3E}">
        <p14:creationId xmlns:p14="http://schemas.microsoft.com/office/powerpoint/2010/main" val="3131565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When evaluating natural resources required for the tourism, hospitality and events sectors, studies have been heavily reliant on demand and supply factors in terms of visitors, commercial businesses, governments and non-government entities (Clawson and </a:t>
            </a:r>
            <a:r>
              <a:rPr lang="en-AU" dirty="0" err="1"/>
              <a:t>Knetsch</a:t>
            </a:r>
            <a:r>
              <a:rPr lang="en-AU" dirty="0"/>
              <a:t>, 1963). </a:t>
            </a:r>
          </a:p>
        </p:txBody>
      </p:sp>
      <p:sp>
        <p:nvSpPr>
          <p:cNvPr id="4" name="Slide Number Placeholder 3"/>
          <p:cNvSpPr>
            <a:spLocks noGrp="1"/>
          </p:cNvSpPr>
          <p:nvPr>
            <p:ph type="sldNum" sz="quarter" idx="5"/>
          </p:nvPr>
        </p:nvSpPr>
        <p:spPr/>
        <p:txBody>
          <a:bodyPr/>
          <a:lstStyle/>
          <a:p>
            <a:fld id="{76737C5B-FEC3-495B-8779-01850281E7D4}" type="slidenum">
              <a:rPr lang="en-GB" smtClean="0"/>
              <a:t>5</a:t>
            </a:fld>
            <a:endParaRPr lang="en-GB" dirty="0"/>
          </a:p>
        </p:txBody>
      </p:sp>
    </p:spTree>
    <p:extLst>
      <p:ext uri="{BB962C8B-B14F-4D97-AF65-F5344CB8AC3E}">
        <p14:creationId xmlns:p14="http://schemas.microsoft.com/office/powerpoint/2010/main" val="6027188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To capitalise on these riches, </a:t>
            </a:r>
            <a:r>
              <a:rPr lang="en-AU" dirty="0" err="1"/>
              <a:t>Acar</a:t>
            </a:r>
            <a:r>
              <a:rPr lang="en-AU" dirty="0"/>
              <a:t> (2017: 2) argued that some countries have benefited economically by taking advantage of these resources such as Australia, Canada, Kuwait, United Arab Emirates, Norway and Botswana for oil, gas and coal. However, these mining industries do not overtly affect tourism sectors although there is evidence that this is changing</a:t>
            </a:r>
          </a:p>
        </p:txBody>
      </p:sp>
      <p:sp>
        <p:nvSpPr>
          <p:cNvPr id="4" name="Slide Number Placeholder 3"/>
          <p:cNvSpPr>
            <a:spLocks noGrp="1"/>
          </p:cNvSpPr>
          <p:nvPr>
            <p:ph type="sldNum" sz="quarter" idx="5"/>
          </p:nvPr>
        </p:nvSpPr>
        <p:spPr/>
        <p:txBody>
          <a:bodyPr/>
          <a:lstStyle/>
          <a:p>
            <a:fld id="{76737C5B-FEC3-495B-8779-01850281E7D4}" type="slidenum">
              <a:rPr lang="en-GB" smtClean="0"/>
              <a:t>6</a:t>
            </a:fld>
            <a:endParaRPr lang="en-GB" dirty="0"/>
          </a:p>
        </p:txBody>
      </p:sp>
    </p:spTree>
    <p:extLst>
      <p:ext uri="{BB962C8B-B14F-4D97-AF65-F5344CB8AC3E}">
        <p14:creationId xmlns:p14="http://schemas.microsoft.com/office/powerpoint/2010/main" val="6588644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Minerals do not tend to affect the tourism sectors unless an attraction is created</a:t>
            </a:r>
          </a:p>
        </p:txBody>
      </p:sp>
      <p:sp>
        <p:nvSpPr>
          <p:cNvPr id="4" name="Slide Number Placeholder 3"/>
          <p:cNvSpPr>
            <a:spLocks noGrp="1"/>
          </p:cNvSpPr>
          <p:nvPr>
            <p:ph type="sldNum" sz="quarter" idx="5"/>
          </p:nvPr>
        </p:nvSpPr>
        <p:spPr/>
        <p:txBody>
          <a:bodyPr/>
          <a:lstStyle/>
          <a:p>
            <a:fld id="{76737C5B-FEC3-495B-8779-01850281E7D4}" type="slidenum">
              <a:rPr lang="en-GB" smtClean="0"/>
              <a:t>7</a:t>
            </a:fld>
            <a:endParaRPr lang="en-GB" dirty="0"/>
          </a:p>
        </p:txBody>
      </p:sp>
    </p:spTree>
    <p:extLst>
      <p:ext uri="{BB962C8B-B14F-4D97-AF65-F5344CB8AC3E}">
        <p14:creationId xmlns:p14="http://schemas.microsoft.com/office/powerpoint/2010/main" val="1693981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There is no global consensus on the preferred fuel source, however many people in the global community would prefer to invest in fuels that have no carbon emissions and not contribute to climate change. It is plausible that all countries adopt renewable energy in the future although the expectation that it will occur quickly is low, even though alternative energy supplies are inevitable (Cheng, 2017). </a:t>
            </a:r>
          </a:p>
        </p:txBody>
      </p:sp>
      <p:sp>
        <p:nvSpPr>
          <p:cNvPr id="4" name="Slide Number Placeholder 3"/>
          <p:cNvSpPr>
            <a:spLocks noGrp="1"/>
          </p:cNvSpPr>
          <p:nvPr>
            <p:ph type="sldNum" sz="quarter" idx="5"/>
          </p:nvPr>
        </p:nvSpPr>
        <p:spPr/>
        <p:txBody>
          <a:bodyPr/>
          <a:lstStyle/>
          <a:p>
            <a:fld id="{76737C5B-FEC3-495B-8779-01850281E7D4}" type="slidenum">
              <a:rPr lang="en-GB" smtClean="0"/>
              <a:t>8</a:t>
            </a:fld>
            <a:endParaRPr lang="en-GB" dirty="0"/>
          </a:p>
        </p:txBody>
      </p:sp>
    </p:spTree>
    <p:extLst>
      <p:ext uri="{BB962C8B-B14F-4D97-AF65-F5344CB8AC3E}">
        <p14:creationId xmlns:p14="http://schemas.microsoft.com/office/powerpoint/2010/main" val="3818128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Energy consumption for travel refers to fuels required for all types of travel options including airplanes, trains, cars, buses, jet skis, scooters, motorcycles, hydrofoils, and other mechanical transport options. It does not include fuel for living creatures such as food for horses or humans riding a pushbike. </a:t>
            </a:r>
          </a:p>
          <a:p>
            <a:r>
              <a:rPr lang="en-AU" dirty="0"/>
              <a:t>Energy consumption within a destination includes operation of tourist facilities such as hotels, attractions and restaurants. Within these facilities, electricity, water and climate control for example all need natural resources to power them.</a:t>
            </a:r>
          </a:p>
          <a:p>
            <a:endParaRPr lang="en-AU" dirty="0"/>
          </a:p>
        </p:txBody>
      </p:sp>
      <p:sp>
        <p:nvSpPr>
          <p:cNvPr id="4" name="Slide Number Placeholder 3"/>
          <p:cNvSpPr>
            <a:spLocks noGrp="1"/>
          </p:cNvSpPr>
          <p:nvPr>
            <p:ph type="sldNum" sz="quarter" idx="5"/>
          </p:nvPr>
        </p:nvSpPr>
        <p:spPr/>
        <p:txBody>
          <a:bodyPr/>
          <a:lstStyle/>
          <a:p>
            <a:fld id="{76737C5B-FEC3-495B-8779-01850281E7D4}" type="slidenum">
              <a:rPr lang="en-GB" smtClean="0"/>
              <a:t>9</a:t>
            </a:fld>
            <a:endParaRPr lang="en-GB" dirty="0"/>
          </a:p>
        </p:txBody>
      </p:sp>
    </p:spTree>
    <p:extLst>
      <p:ext uri="{BB962C8B-B14F-4D97-AF65-F5344CB8AC3E}">
        <p14:creationId xmlns:p14="http://schemas.microsoft.com/office/powerpoint/2010/main" val="1304867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Additionally, the word ‘sustainable’ often appears prior to the word agriculture implying that the resources will occur more than once, such as more than one crop of wheat or more than a generation of raising animals. </a:t>
            </a:r>
          </a:p>
        </p:txBody>
      </p:sp>
      <p:sp>
        <p:nvSpPr>
          <p:cNvPr id="4" name="Slide Number Placeholder 3"/>
          <p:cNvSpPr>
            <a:spLocks noGrp="1"/>
          </p:cNvSpPr>
          <p:nvPr>
            <p:ph type="sldNum" sz="quarter" idx="5"/>
          </p:nvPr>
        </p:nvSpPr>
        <p:spPr/>
        <p:txBody>
          <a:bodyPr/>
          <a:lstStyle/>
          <a:p>
            <a:fld id="{76737C5B-FEC3-495B-8779-01850281E7D4}" type="slidenum">
              <a:rPr lang="en-GB" smtClean="0"/>
              <a:t>10</a:t>
            </a:fld>
            <a:endParaRPr lang="en-GB" dirty="0"/>
          </a:p>
        </p:txBody>
      </p:sp>
    </p:spTree>
    <p:extLst>
      <p:ext uri="{BB962C8B-B14F-4D97-AF65-F5344CB8AC3E}">
        <p14:creationId xmlns:p14="http://schemas.microsoft.com/office/powerpoint/2010/main" val="7586398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28882" y="-11112"/>
            <a:ext cx="1663118" cy="1319407"/>
          </a:xfrm>
          <a:prstGeom prst="rect">
            <a:avLst/>
          </a:prstGeom>
        </p:spPr>
      </p:pic>
    </p:spTree>
    <p:extLst>
      <p:ext uri="{BB962C8B-B14F-4D97-AF65-F5344CB8AC3E}">
        <p14:creationId xmlns:p14="http://schemas.microsoft.com/office/powerpoint/2010/main" val="412601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6989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744927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1952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[book title]  © Goodfellow Publishers 201x</a:t>
            </a:r>
          </a:p>
        </p:txBody>
      </p:sp>
      <p:sp>
        <p:nvSpPr>
          <p:cNvPr id="6" name="Slide Number Placeholder 5"/>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90723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196676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r>
              <a:rPr lang="en-GB"/>
              <a:t>[book title]  © Goodfellow Publishers 201x</a:t>
            </a:r>
          </a:p>
        </p:txBody>
      </p:sp>
      <p:sp>
        <p:nvSpPr>
          <p:cNvPr id="9" name="Slide Number Placeholder 8"/>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04996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r>
              <a:rPr lang="en-GB"/>
              <a:t>[book title]  © Goodfellow Publishers 201x</a:t>
            </a:r>
          </a:p>
        </p:txBody>
      </p:sp>
      <p:sp>
        <p:nvSpPr>
          <p:cNvPr id="5" name="Slide Number Placeholder 4"/>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394895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r>
              <a:rPr lang="en-GB"/>
              <a:t>[book title]  © Goodfellow Publishers 201x</a:t>
            </a:r>
          </a:p>
        </p:txBody>
      </p:sp>
      <p:sp>
        <p:nvSpPr>
          <p:cNvPr id="4" name="Slide Number Placeholder 3"/>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17314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5926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r>
              <a:rPr lang="en-GB"/>
              <a:t>[book title]  © Goodfellow Publishers 201x</a:t>
            </a:r>
          </a:p>
        </p:txBody>
      </p:sp>
      <p:sp>
        <p:nvSpPr>
          <p:cNvPr id="7" name="Slide Number Placeholder 6"/>
          <p:cNvSpPr>
            <a:spLocks noGrp="1"/>
          </p:cNvSpPr>
          <p:nvPr>
            <p:ph type="sldNum" sz="quarter" idx="12"/>
          </p:nvPr>
        </p:nvSpPr>
        <p:spPr/>
        <p:txBody>
          <a:bodyPr/>
          <a:lstStyle/>
          <a:p>
            <a:fld id="{56CD3C51-24F8-41B7-8E33-F32A2E6838BA}" type="slidenum">
              <a:rPr lang="en-GB" smtClean="0"/>
              <a:t>‹#›</a:t>
            </a:fld>
            <a:endParaRPr lang="en-GB"/>
          </a:p>
        </p:txBody>
      </p:sp>
    </p:spTree>
    <p:extLst>
      <p:ext uri="{BB962C8B-B14F-4D97-AF65-F5344CB8AC3E}">
        <p14:creationId xmlns:p14="http://schemas.microsoft.com/office/powerpoint/2010/main" val="232920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[book title]  © Goodfellow Publishers 201x</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CD3C51-24F8-41B7-8E33-F32A2E6838BA}" type="slidenum">
              <a:rPr lang="en-GB" smtClean="0"/>
              <a:t>‹#›</a:t>
            </a:fld>
            <a:endParaRPr lang="en-GB"/>
          </a:p>
        </p:txBody>
      </p:sp>
    </p:spTree>
    <p:extLst>
      <p:ext uri="{BB962C8B-B14F-4D97-AF65-F5344CB8AC3E}">
        <p14:creationId xmlns:p14="http://schemas.microsoft.com/office/powerpoint/2010/main" val="156323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VCYeLuURxR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chep.com/zw/en/consumer-goods/solutions/corporate-social-responsibility/food-waste-reduction" TargetMode="External"/><Relationship Id="rId7" Type="http://schemas.openxmlformats.org/officeDocument/2006/relationships/hyperlink" Target="https://frenzeelo.blogspot.com/2012/05/6-best-rooftop-gardens-to-visit-in.html" TargetMode="External"/><Relationship Id="rId2" Type="http://schemas.openxmlformats.org/officeDocument/2006/relationships/hyperlink" Target="https://apeelsciences.com/our-story" TargetMode="External"/><Relationship Id="rId1" Type="http://schemas.openxmlformats.org/officeDocument/2006/relationships/slideLayout" Target="../slideLayouts/slideLayout2.xml"/><Relationship Id="rId6" Type="http://schemas.openxmlformats.org/officeDocument/2006/relationships/hyperlink" Target="https://reneweconomy.com.au/world-first-solar-tower-powered-tomato-farm-opens-port-augusta-41643" TargetMode="External"/><Relationship Id="rId5" Type="http://schemas.openxmlformats.org/officeDocument/2006/relationships/hyperlink" Target="https://www.youtube.com/watch?v=3rNGzD5fWAo" TargetMode="External"/><Relationship Id="rId4" Type="http://schemas.openxmlformats.org/officeDocument/2006/relationships/hyperlink" Target="https://popupcity.net/top-5-of-the-greatest-urban-rooftop-farm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676401" y="1989139"/>
            <a:ext cx="881221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4000" b="1" dirty="0"/>
              <a:t>Chapter 13: The Demise of Tourism</a:t>
            </a:r>
          </a:p>
          <a:p>
            <a:pPr algn="ctr" eaLnBrk="1" hangingPunct="1"/>
            <a:endParaRPr lang="en-GB" altLang="en-US" sz="4000" b="1" dirty="0"/>
          </a:p>
          <a:p>
            <a:pPr algn="ctr" eaLnBrk="1" hangingPunct="1"/>
            <a:endParaRPr lang="en-US" altLang="en-US" sz="4000" b="1" dirty="0"/>
          </a:p>
        </p:txBody>
      </p:sp>
      <p:sp>
        <p:nvSpPr>
          <p:cNvPr id="11267" name="Rectangle 4"/>
          <p:cNvSpPr>
            <a:spLocks noChangeArrowheads="1"/>
          </p:cNvSpPr>
          <p:nvPr/>
        </p:nvSpPr>
        <p:spPr bwMode="auto">
          <a:xfrm>
            <a:off x="1524000" y="43934"/>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FFCC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20000"/>
              </a:spcBef>
              <a:buFontTx/>
              <a:buChar char="•"/>
            </a:pPr>
            <a:endParaRPr lang="en-GB" altLang="en-US" dirty="0"/>
          </a:p>
        </p:txBody>
      </p:sp>
      <p:sp>
        <p:nvSpPr>
          <p:cNvPr id="2" name="Footer Placeholder 1"/>
          <p:cNvSpPr>
            <a:spLocks noGrp="1"/>
          </p:cNvSpPr>
          <p:nvPr>
            <p:ph type="ftr" sz="quarter" idx="11"/>
          </p:nvPr>
        </p:nvSpPr>
        <p:spPr>
          <a:xfrm>
            <a:off x="998807" y="6356350"/>
            <a:ext cx="10030264" cy="365125"/>
          </a:xfrm>
        </p:spPr>
        <p:txBody>
          <a:bodyPr/>
          <a:lstStyle/>
          <a:p>
            <a:r>
              <a:rPr lang="en-GB" dirty="0"/>
              <a:t>International Tourism Futures © Clare Lade, Paul Strickland, Elspeth Frew, Paul Willard, Swati Nagpal, Sandra Cherro Osorio, Peter Vitartas. </a:t>
            </a:r>
          </a:p>
          <a:p>
            <a:r>
              <a:rPr lang="en-GB" dirty="0"/>
              <a:t>All rights reserved 2020</a:t>
            </a:r>
          </a:p>
        </p:txBody>
      </p:sp>
      <p:pic>
        <p:nvPicPr>
          <p:cNvPr id="5" name="Picture 4" descr="A picture containing colorful&#10;&#10;Description automatically generated">
            <a:extLst>
              <a:ext uri="{FF2B5EF4-FFF2-40B4-BE49-F238E27FC236}">
                <a16:creationId xmlns:a16="http://schemas.microsoft.com/office/drawing/2014/main" id="{120408FB-E65D-41A2-A114-33E23165DC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0" y="15798"/>
            <a:ext cx="1524000" cy="1985287"/>
          </a:xfrm>
          <a:prstGeom prst="rect">
            <a:avLst/>
          </a:prstGeom>
        </p:spPr>
      </p:pic>
      <p:pic>
        <p:nvPicPr>
          <p:cNvPr id="7" name="Picture 6" descr="A picture containing drawing&#10;&#10;Description automatically generated">
            <a:extLst>
              <a:ext uri="{FF2B5EF4-FFF2-40B4-BE49-F238E27FC236}">
                <a16:creationId xmlns:a16="http://schemas.microsoft.com/office/drawing/2014/main" id="{895C6E3B-5AF3-4C1E-9350-EED5E0C636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504" y="6084016"/>
            <a:ext cx="713496" cy="687013"/>
          </a:xfrm>
          <a:prstGeom prst="rect">
            <a:avLst/>
          </a:prstGeom>
        </p:spPr>
      </p:pic>
      <p:pic>
        <p:nvPicPr>
          <p:cNvPr id="10" name="Picture 9" descr="A picture containing drawing&#10;&#10;Description automatically generated">
            <a:extLst>
              <a:ext uri="{FF2B5EF4-FFF2-40B4-BE49-F238E27FC236}">
                <a16:creationId xmlns:a16="http://schemas.microsoft.com/office/drawing/2014/main" id="{4453021C-AE19-42AD-9A7A-3BCEB6D03D7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30000" y="6084016"/>
            <a:ext cx="713496" cy="687013"/>
          </a:xfrm>
          <a:prstGeom prst="rect">
            <a:avLst/>
          </a:prstGeom>
        </p:spPr>
      </p:pic>
    </p:spTree>
    <p:extLst>
      <p:ext uri="{BB962C8B-B14F-4D97-AF65-F5344CB8AC3E}">
        <p14:creationId xmlns:p14="http://schemas.microsoft.com/office/powerpoint/2010/main" val="333507419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Agricultural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761539"/>
            <a:ext cx="10515600" cy="4486275"/>
          </a:xfrm>
        </p:spPr>
        <p:txBody>
          <a:bodyPr>
            <a:normAutofit/>
          </a:bodyPr>
          <a:lstStyle/>
          <a:p>
            <a:pPr>
              <a:lnSpc>
                <a:spcPct val="100000"/>
              </a:lnSpc>
            </a:pPr>
            <a:r>
              <a:rPr lang="en-AU" dirty="0"/>
              <a:t>Agricultural resources consist ‘of activities which foster biological processes involving growth and reproduction to provide resources of value. Typically, the resources provided are plants and animals used for fibre and food, although agricultural products are utilised for many other purposes’ (Lehman et al., 1993: 127)</a:t>
            </a:r>
          </a:p>
          <a:p>
            <a:pPr marL="0" indent="0">
              <a:lnSpc>
                <a:spcPct val="100000"/>
              </a:lnSpc>
              <a:buNone/>
            </a:pPr>
            <a:endParaRPr lang="en-AU" dirty="0"/>
          </a:p>
          <a:p>
            <a:pPr>
              <a:lnSpc>
                <a:spcPct val="100000"/>
              </a:lnSpc>
            </a:pPr>
            <a:r>
              <a:rPr lang="en-AU" dirty="0"/>
              <a:t> </a:t>
            </a:r>
            <a:r>
              <a:rPr lang="en-AU" dirty="0">
                <a:solidFill>
                  <a:srgbClr val="222222"/>
                </a:solidFill>
                <a:effectLst/>
                <a:ea typeface="Calibri" panose="020F0502020204030204" pitchFamily="34" charset="0"/>
              </a:rPr>
              <a:t>Young and McCoy (2016: 43) argued ‘across the board, consumers are indicating greater interest in issues of healthier eating, ethical sources, organic farming, gluten free, and company ethics’</a:t>
            </a: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518354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Agricultural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03914"/>
            <a:ext cx="10515600" cy="4486275"/>
          </a:xfrm>
        </p:spPr>
        <p:txBody>
          <a:bodyPr>
            <a:normAutofit/>
          </a:bodyPr>
          <a:lstStyle/>
          <a:p>
            <a:pPr>
              <a:lnSpc>
                <a:spcPct val="100000"/>
              </a:lnSpc>
            </a:pPr>
            <a:r>
              <a:rPr lang="en-AU" dirty="0">
                <a:solidFill>
                  <a:srgbClr val="222222"/>
                </a:solidFill>
                <a:effectLst/>
                <a:latin typeface="Calibri" panose="020F0502020204030204" pitchFamily="34" charset="0"/>
                <a:ea typeface="Calibri" panose="020F0502020204030204" pitchFamily="34" charset="0"/>
              </a:rPr>
              <a:t>detrimental effects of agricultural:</a:t>
            </a:r>
          </a:p>
          <a:p>
            <a:pPr>
              <a:lnSpc>
                <a:spcPct val="100000"/>
              </a:lnSpc>
            </a:pPr>
            <a:endParaRPr lang="en-AU" dirty="0">
              <a:solidFill>
                <a:srgbClr val="222222"/>
              </a:solidFill>
              <a:effectLst/>
              <a:latin typeface="Calibri" panose="020F0502020204030204" pitchFamily="34" charset="0"/>
              <a:ea typeface="Calibri" panose="020F0502020204030204" pitchFamily="34" charset="0"/>
            </a:endParaRPr>
          </a:p>
          <a:p>
            <a:pPr lvl="1">
              <a:lnSpc>
                <a:spcPct val="100000"/>
              </a:lnSpc>
            </a:pPr>
            <a:r>
              <a:rPr lang="en-AU" dirty="0">
                <a:solidFill>
                  <a:srgbClr val="222222"/>
                </a:solidFill>
                <a:effectLst/>
                <a:latin typeface="Calibri" panose="020F0502020204030204" pitchFamily="34" charset="0"/>
                <a:ea typeface="Calibri" panose="020F0502020204030204" pitchFamily="34" charset="0"/>
              </a:rPr>
              <a:t>overharvesting, </a:t>
            </a:r>
          </a:p>
          <a:p>
            <a:pPr lvl="1">
              <a:lnSpc>
                <a:spcPct val="100000"/>
              </a:lnSpc>
            </a:pPr>
            <a:r>
              <a:rPr lang="en-AU" dirty="0">
                <a:solidFill>
                  <a:srgbClr val="222222"/>
                </a:solidFill>
                <a:latin typeface="Calibri" panose="020F0502020204030204" pitchFamily="34" charset="0"/>
                <a:ea typeface="Calibri" panose="020F0502020204030204" pitchFamily="34" charset="0"/>
              </a:rPr>
              <a:t>rising </a:t>
            </a:r>
            <a:r>
              <a:rPr lang="en-AU" dirty="0">
                <a:solidFill>
                  <a:srgbClr val="222222"/>
                </a:solidFill>
                <a:effectLst/>
                <a:latin typeface="Calibri" panose="020F0502020204030204" pitchFamily="34" charset="0"/>
                <a:ea typeface="Calibri" panose="020F0502020204030204" pitchFamily="34" charset="0"/>
              </a:rPr>
              <a:t>natural salt levels to rise to the surface from hidden water tables below,) </a:t>
            </a:r>
          </a:p>
          <a:p>
            <a:pPr lvl="1">
              <a:lnSpc>
                <a:spcPct val="100000"/>
              </a:lnSpc>
            </a:pPr>
            <a:r>
              <a:rPr lang="en-AU" dirty="0">
                <a:solidFill>
                  <a:srgbClr val="222222"/>
                </a:solidFill>
                <a:effectLst/>
                <a:latin typeface="Calibri" panose="020F0502020204030204" pitchFamily="34" charset="0"/>
                <a:ea typeface="Calibri" panose="020F0502020204030204" pitchFamily="34" charset="0"/>
              </a:rPr>
              <a:t>land-based run-off pollution</a:t>
            </a:r>
          </a:p>
          <a:p>
            <a:pPr lvl="1">
              <a:lnSpc>
                <a:spcPct val="100000"/>
              </a:lnSpc>
            </a:pPr>
            <a:r>
              <a:rPr lang="en-AU" dirty="0">
                <a:solidFill>
                  <a:srgbClr val="222222"/>
                </a:solidFill>
                <a:effectLst/>
                <a:latin typeface="Calibri" panose="020F0502020204030204" pitchFamily="34" charset="0"/>
                <a:ea typeface="Calibri" panose="020F0502020204030204" pitchFamily="34" charset="0"/>
              </a:rPr>
              <a:t>poor agricultural decisions and depletion in harvest capacity or abandonment of land </a:t>
            </a:r>
          </a:p>
          <a:p>
            <a:pPr lvl="1">
              <a:lnSpc>
                <a:spcPct val="100000"/>
              </a:lnSpc>
            </a:pPr>
            <a:r>
              <a:rPr lang="en-AU" dirty="0">
                <a:solidFill>
                  <a:srgbClr val="222222"/>
                </a:solidFill>
                <a:latin typeface="Calibri" panose="020F0502020204030204" pitchFamily="34" charset="0"/>
              </a:rPr>
              <a:t>destruction of habitat</a:t>
            </a: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50086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Morality in Tourism </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03914"/>
            <a:ext cx="10515600" cy="4486275"/>
          </a:xfrm>
        </p:spPr>
        <p:txBody>
          <a:bodyPr>
            <a:normAutofit/>
          </a:bodyPr>
          <a:lstStyle/>
          <a:p>
            <a:pPr>
              <a:lnSpc>
                <a:spcPct val="100000"/>
              </a:lnSpc>
            </a:pPr>
            <a:r>
              <a:rPr lang="en-AU" dirty="0">
                <a:solidFill>
                  <a:srgbClr val="222222"/>
                </a:solidFill>
                <a:effectLst/>
                <a:latin typeface="Calibri" panose="020F0502020204030204" pitchFamily="34" charset="0"/>
                <a:ea typeface="Calibri" panose="020F0502020204030204" pitchFamily="34" charset="0"/>
              </a:rPr>
              <a:t>The current approach towards using the term morality as being either ‘good or bad’ has shifted to ethical concerns</a:t>
            </a:r>
          </a:p>
          <a:p>
            <a:pPr>
              <a:lnSpc>
                <a:spcPct val="100000"/>
              </a:lnSpc>
            </a:pPr>
            <a:endParaRPr lang="en-AU" dirty="0">
              <a:solidFill>
                <a:srgbClr val="222222"/>
              </a:solidFill>
              <a:latin typeface="Calibri" panose="020F0502020204030204" pitchFamily="34" charset="0"/>
            </a:endParaRPr>
          </a:p>
          <a:p>
            <a:pPr>
              <a:lnSpc>
                <a:spcPct val="100000"/>
              </a:lnSpc>
            </a:pPr>
            <a:r>
              <a:rPr lang="en-AU" dirty="0">
                <a:solidFill>
                  <a:srgbClr val="222222"/>
                </a:solidFill>
                <a:latin typeface="Calibri" panose="020F0502020204030204" pitchFamily="34" charset="0"/>
              </a:rPr>
              <a:t>Shifting towards ‘ethical’ as it encompasses more than just investigating the impacts on the local communities</a:t>
            </a:r>
          </a:p>
          <a:p>
            <a:pPr marL="0" indent="0">
              <a:lnSpc>
                <a:spcPct val="100000"/>
              </a:lnSpc>
              <a:buNone/>
            </a:pPr>
            <a:r>
              <a:rPr lang="en-AU" dirty="0">
                <a:solidFill>
                  <a:srgbClr val="222222"/>
                </a:solidFill>
                <a:latin typeface="Calibri" panose="020F0502020204030204" pitchFamily="34" charset="0"/>
              </a:rPr>
              <a:t>							 (Castaneda, 2012: 48)</a:t>
            </a:r>
          </a:p>
          <a:p>
            <a:pPr marL="0" indent="0">
              <a:lnSpc>
                <a:spcPct val="100000"/>
              </a:lnSpc>
              <a:buNone/>
            </a:pPr>
            <a:endParaRPr lang="en-AU" dirty="0">
              <a:solidFill>
                <a:srgbClr val="222222"/>
              </a:solidFill>
              <a:latin typeface="Calibri" panose="020F0502020204030204" pitchFamily="34" charset="0"/>
            </a:endParaRPr>
          </a:p>
          <a:p>
            <a:pPr>
              <a:lnSpc>
                <a:spcPct val="100000"/>
              </a:lnSpc>
            </a:pPr>
            <a:r>
              <a:rPr lang="en-AU" dirty="0">
                <a:solidFill>
                  <a:srgbClr val="222222"/>
                </a:solidFill>
                <a:latin typeface="Calibri" panose="020F0502020204030204" pitchFamily="34" charset="0"/>
              </a:rPr>
              <a:t>Financial impacts and employment tend to over-ride ethical concerns</a:t>
            </a: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837340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Impact of War in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03914"/>
            <a:ext cx="10515600" cy="4486275"/>
          </a:xfrm>
        </p:spPr>
        <p:txBody>
          <a:bodyPr>
            <a:normAutofit/>
          </a:bodyPr>
          <a:lstStyle/>
          <a:p>
            <a:pPr>
              <a:lnSpc>
                <a:spcPct val="100000"/>
              </a:lnSpc>
            </a:pPr>
            <a:r>
              <a:rPr lang="en-AU" dirty="0">
                <a:solidFill>
                  <a:srgbClr val="222222"/>
                </a:solidFill>
                <a:effectLst/>
                <a:latin typeface="Calibri" panose="020F0502020204030204" pitchFamily="34" charset="0"/>
                <a:ea typeface="Calibri" panose="020F0502020204030204" pitchFamily="34" charset="0"/>
              </a:rPr>
              <a:t>‘complex and dynamic set of relationships between tourism and war’</a:t>
            </a:r>
          </a:p>
          <a:p>
            <a:pPr>
              <a:lnSpc>
                <a:spcPct val="100000"/>
              </a:lnSpc>
            </a:pPr>
            <a:endParaRPr lang="en-AU" dirty="0">
              <a:solidFill>
                <a:srgbClr val="222222"/>
              </a:solidFill>
              <a:latin typeface="Calibri" panose="020F0502020204030204" pitchFamily="34" charset="0"/>
              <a:ea typeface="Calibri" panose="020F0502020204030204" pitchFamily="34" charset="0"/>
            </a:endParaRPr>
          </a:p>
          <a:p>
            <a:pPr>
              <a:lnSpc>
                <a:spcPct val="100000"/>
              </a:lnSpc>
            </a:pPr>
            <a:r>
              <a:rPr lang="en-AU" dirty="0">
                <a:solidFill>
                  <a:srgbClr val="222222"/>
                </a:solidFill>
                <a:latin typeface="Calibri" panose="020F0502020204030204" pitchFamily="34" charset="0"/>
                <a:ea typeface="Calibri" panose="020F0502020204030204" pitchFamily="34" charset="0"/>
              </a:rPr>
              <a:t>i</a:t>
            </a:r>
            <a:r>
              <a:rPr lang="en-AU" dirty="0">
                <a:solidFill>
                  <a:srgbClr val="222222"/>
                </a:solidFill>
                <a:effectLst/>
                <a:latin typeface="Calibri" panose="020F0502020204030204" pitchFamily="34" charset="0"/>
                <a:ea typeface="Calibri" panose="020F0502020204030204" pitchFamily="34" charset="0"/>
              </a:rPr>
              <a:t>nclude political, economic, psychological and ideological elements that take into consideration the location, history, political stability, transportation and economic value of creating tourism experiences pre, during and post war </a:t>
            </a:r>
          </a:p>
          <a:p>
            <a:pPr marL="0" indent="0">
              <a:lnSpc>
                <a:spcPct val="100000"/>
              </a:lnSpc>
              <a:buNone/>
            </a:pPr>
            <a:r>
              <a:rPr lang="en-AU" dirty="0">
                <a:solidFill>
                  <a:srgbClr val="222222"/>
                </a:solidFill>
                <a:latin typeface="Calibri" panose="020F0502020204030204" pitchFamily="34" charset="0"/>
                <a:ea typeface="Calibri" panose="020F0502020204030204" pitchFamily="34" charset="0"/>
              </a:rPr>
              <a:t>					</a:t>
            </a:r>
            <a:r>
              <a:rPr lang="en-AU" dirty="0">
                <a:solidFill>
                  <a:srgbClr val="222222"/>
                </a:solidFill>
                <a:effectLst/>
                <a:latin typeface="Calibri" panose="020F0502020204030204" pitchFamily="34" charset="0"/>
                <a:ea typeface="Calibri" panose="020F0502020204030204" pitchFamily="34" charset="0"/>
              </a:rPr>
              <a:t>(Butler and </a:t>
            </a:r>
            <a:r>
              <a:rPr lang="en-AU" dirty="0" err="1">
                <a:solidFill>
                  <a:srgbClr val="222222"/>
                </a:solidFill>
                <a:effectLst/>
                <a:latin typeface="Calibri" panose="020F0502020204030204" pitchFamily="34" charset="0"/>
                <a:ea typeface="Calibri" panose="020F0502020204030204" pitchFamily="34" charset="0"/>
              </a:rPr>
              <a:t>Suntikul</a:t>
            </a:r>
            <a:r>
              <a:rPr lang="en-AU" dirty="0">
                <a:solidFill>
                  <a:srgbClr val="222222"/>
                </a:solidFill>
                <a:effectLst/>
                <a:latin typeface="Calibri" panose="020F0502020204030204" pitchFamily="34" charset="0"/>
                <a:ea typeface="Calibri" panose="020F0502020204030204" pitchFamily="34" charset="0"/>
              </a:rPr>
              <a:t>, 2013: 2)</a:t>
            </a: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177427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Impact of Global Population Growth in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03914"/>
            <a:ext cx="11049000" cy="4486275"/>
          </a:xfrm>
        </p:spPr>
        <p:txBody>
          <a:bodyPr>
            <a:noAutofit/>
          </a:bodyPr>
          <a:lstStyle/>
          <a:p>
            <a:pPr>
              <a:lnSpc>
                <a:spcPct val="100000"/>
              </a:lnSpc>
            </a:pPr>
            <a:r>
              <a:rPr lang="en-AU" dirty="0">
                <a:solidFill>
                  <a:srgbClr val="222222"/>
                </a:solidFill>
                <a:effectLst/>
                <a:latin typeface="Calibri" panose="020F0502020204030204" pitchFamily="34" charset="0"/>
                <a:ea typeface="Calibri" panose="020F0502020204030204" pitchFamily="34" charset="0"/>
              </a:rPr>
              <a:t>In 2019, the world’s population was 7.7 billion</a:t>
            </a:r>
          </a:p>
          <a:p>
            <a:pPr marL="0" indent="0">
              <a:lnSpc>
                <a:spcPct val="100000"/>
              </a:lnSpc>
              <a:buNone/>
            </a:pPr>
            <a:r>
              <a:rPr lang="en-AU" dirty="0">
                <a:solidFill>
                  <a:srgbClr val="222222"/>
                </a:solidFill>
                <a:effectLst/>
                <a:latin typeface="Calibri" panose="020F0502020204030204" pitchFamily="34" charset="0"/>
                <a:ea typeface="Calibri" panose="020F0502020204030204" pitchFamily="34" charset="0"/>
              </a:rPr>
              <a:t> </a:t>
            </a:r>
          </a:p>
          <a:p>
            <a:pPr>
              <a:lnSpc>
                <a:spcPct val="100000"/>
              </a:lnSpc>
            </a:pPr>
            <a:r>
              <a:rPr lang="en-AU" dirty="0">
                <a:solidFill>
                  <a:srgbClr val="222222"/>
                </a:solidFill>
                <a:effectLst/>
                <a:latin typeface="Calibri" panose="020F0502020204030204" pitchFamily="34" charset="0"/>
                <a:ea typeface="Calibri" panose="020F0502020204030204" pitchFamily="34" charset="0"/>
              </a:rPr>
              <a:t>an estimated 28% global population increase by 2050</a:t>
            </a:r>
          </a:p>
          <a:p>
            <a:pPr marL="0" indent="0">
              <a:lnSpc>
                <a:spcPct val="100000"/>
              </a:lnSpc>
              <a:buNone/>
            </a:pPr>
            <a:r>
              <a:rPr lang="en-AU" dirty="0">
                <a:solidFill>
                  <a:srgbClr val="222222"/>
                </a:solidFill>
                <a:latin typeface="Calibri" panose="020F0502020204030204" pitchFamily="34" charset="0"/>
                <a:ea typeface="Calibri" panose="020F0502020204030204" pitchFamily="34" charset="0"/>
              </a:rPr>
              <a:t>				</a:t>
            </a:r>
            <a:r>
              <a:rPr lang="en-AU" dirty="0">
                <a:solidFill>
                  <a:srgbClr val="222222"/>
                </a:solidFill>
                <a:effectLst/>
                <a:latin typeface="Calibri" panose="020F0502020204030204" pitchFamily="34" charset="0"/>
                <a:ea typeface="Calibri" panose="020F0502020204030204" pitchFamily="34" charset="0"/>
              </a:rPr>
              <a:t> (Population Reference Bureau, 2020)</a:t>
            </a:r>
          </a:p>
          <a:p>
            <a:pPr marL="0" indent="0">
              <a:lnSpc>
                <a:spcPct val="100000"/>
              </a:lnSpc>
              <a:buNone/>
            </a:pPr>
            <a:endParaRPr lang="en-AU" dirty="0">
              <a:solidFill>
                <a:srgbClr val="222222"/>
              </a:solidFill>
              <a:latin typeface="Calibri" panose="020F0502020204030204" pitchFamily="34" charset="0"/>
            </a:endParaRPr>
          </a:p>
          <a:p>
            <a:pPr marL="0" indent="0">
              <a:lnSpc>
                <a:spcPct val="100000"/>
              </a:lnSpc>
              <a:buNone/>
            </a:pPr>
            <a:endParaRPr lang="en-AU" dirty="0"/>
          </a:p>
          <a:p>
            <a:pPr marL="0" indent="0">
              <a:lnSpc>
                <a:spcPct val="100000"/>
              </a:lnSpc>
              <a:buNone/>
            </a:pPr>
            <a:r>
              <a:rPr lang="en-AU" dirty="0"/>
              <a:t>The main argument against population growth is:</a:t>
            </a:r>
          </a:p>
          <a:p>
            <a:pPr marL="0" indent="0">
              <a:lnSpc>
                <a:spcPct val="100000"/>
              </a:lnSpc>
              <a:buNone/>
            </a:pPr>
            <a:r>
              <a:rPr lang="en-AU" dirty="0"/>
              <a:t>depleting our natural resources at a rapid rate</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596948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Impact of Global Population Growth in Tourism</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2006600"/>
            <a:ext cx="11049000" cy="4486275"/>
          </a:xfrm>
        </p:spPr>
        <p:txBody>
          <a:bodyPr>
            <a:noAutofit/>
          </a:bodyPr>
          <a:lstStyle/>
          <a:p>
            <a:pPr>
              <a:lnSpc>
                <a:spcPct val="100000"/>
              </a:lnSpc>
            </a:pPr>
            <a:r>
              <a:rPr lang="en-AU" dirty="0">
                <a:solidFill>
                  <a:srgbClr val="222222"/>
                </a:solidFill>
                <a:effectLst/>
                <a:latin typeface="Calibri" panose="020F0502020204030204" pitchFamily="34" charset="0"/>
                <a:ea typeface="Calibri" panose="020F0502020204030204" pitchFamily="34" charset="0"/>
              </a:rPr>
              <a:t>The two main arguments for increased population:</a:t>
            </a:r>
          </a:p>
          <a:p>
            <a:pPr lvl="1">
              <a:lnSpc>
                <a:spcPct val="100000"/>
              </a:lnSpc>
            </a:pPr>
            <a:r>
              <a:rPr lang="en-AU" dirty="0">
                <a:solidFill>
                  <a:srgbClr val="222222"/>
                </a:solidFill>
                <a:effectLst/>
                <a:latin typeface="Calibri" panose="020F0502020204030204" pitchFamily="34" charset="0"/>
                <a:ea typeface="Calibri" panose="020F0502020204030204" pitchFamily="34" charset="0"/>
              </a:rPr>
              <a:t>increase the standard of living and </a:t>
            </a:r>
          </a:p>
          <a:p>
            <a:pPr lvl="1">
              <a:lnSpc>
                <a:spcPct val="100000"/>
              </a:lnSpc>
            </a:pPr>
            <a:r>
              <a:rPr lang="en-AU" dirty="0">
                <a:solidFill>
                  <a:srgbClr val="222222"/>
                </a:solidFill>
                <a:effectLst/>
                <a:latin typeface="Calibri" panose="020F0502020204030204" pitchFamily="34" charset="0"/>
                <a:ea typeface="Calibri" panose="020F0502020204030204" pitchFamily="34" charset="0"/>
              </a:rPr>
              <a:t>life expectancy, </a:t>
            </a:r>
          </a:p>
          <a:p>
            <a:pPr marL="457200" lvl="1" indent="0">
              <a:lnSpc>
                <a:spcPct val="100000"/>
              </a:lnSpc>
              <a:buNone/>
            </a:pPr>
            <a:r>
              <a:rPr lang="en-AU" dirty="0">
                <a:solidFill>
                  <a:srgbClr val="222222"/>
                </a:solidFill>
                <a:effectLst/>
                <a:latin typeface="Calibri" panose="020F0502020204030204" pitchFamily="34" charset="0"/>
                <a:ea typeface="Calibri" panose="020F0502020204030204" pitchFamily="34" charset="0"/>
              </a:rPr>
              <a:t>(the population must increase and have more people contributing to the economy and paying taxes). </a:t>
            </a:r>
          </a:p>
          <a:p>
            <a:pPr marL="0" indent="0">
              <a:lnSpc>
                <a:spcPct val="100000"/>
              </a:lnSpc>
              <a:buNone/>
            </a:pPr>
            <a:endParaRPr lang="en-AU" dirty="0"/>
          </a:p>
          <a:p>
            <a:pPr>
              <a:lnSpc>
                <a:spcPct val="100000"/>
              </a:lnSpc>
            </a:pPr>
            <a:r>
              <a:rPr lang="en-AU" dirty="0"/>
              <a:t>The main argument against population growth is:</a:t>
            </a:r>
          </a:p>
          <a:p>
            <a:pPr lvl="1">
              <a:lnSpc>
                <a:spcPct val="100000"/>
              </a:lnSpc>
            </a:pPr>
            <a:r>
              <a:rPr lang="en-AU" dirty="0"/>
              <a:t>depleting our natural resources at a rapid rate</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0594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Food Security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89765"/>
            <a:ext cx="11049000" cy="4486275"/>
          </a:xfrm>
        </p:spPr>
        <p:txBody>
          <a:bodyPr>
            <a:noAutofit/>
          </a:bodyPr>
          <a:lstStyle/>
          <a:p>
            <a:pPr>
              <a:lnSpc>
                <a:spcPct val="100000"/>
              </a:lnSpc>
            </a:pPr>
            <a:r>
              <a:rPr lang="en-AU" dirty="0">
                <a:solidFill>
                  <a:srgbClr val="222222"/>
                </a:solidFill>
                <a:effectLst/>
                <a:latin typeface="Calibri" panose="020F0502020204030204" pitchFamily="34" charset="0"/>
                <a:ea typeface="Calibri" panose="020F0502020204030204" pitchFamily="34" charset="0"/>
              </a:rPr>
              <a:t>There is currently enough food produced globally to sustain all human populations and controlled by humans</a:t>
            </a:r>
          </a:p>
          <a:p>
            <a:pPr>
              <a:lnSpc>
                <a:spcPct val="100000"/>
              </a:lnSpc>
            </a:pPr>
            <a:endParaRPr lang="en-AU" dirty="0">
              <a:solidFill>
                <a:srgbClr val="222222"/>
              </a:solidFill>
              <a:latin typeface="Calibri" panose="020F0502020204030204" pitchFamily="34" charset="0"/>
              <a:ea typeface="Calibri" panose="020F0502020204030204" pitchFamily="34" charset="0"/>
            </a:endParaRPr>
          </a:p>
          <a:p>
            <a:pPr>
              <a:lnSpc>
                <a:spcPct val="100000"/>
              </a:lnSpc>
            </a:pPr>
            <a:r>
              <a:rPr lang="en-AU" dirty="0">
                <a:solidFill>
                  <a:srgbClr val="222222"/>
                </a:solidFill>
                <a:effectLst/>
                <a:latin typeface="Calibri" panose="020F0502020204030204" pitchFamily="34" charset="0"/>
                <a:ea typeface="Calibri" panose="020F0502020204030204" pitchFamily="34" charset="0"/>
              </a:rPr>
              <a:t>Humans cannot control:</a:t>
            </a:r>
          </a:p>
          <a:p>
            <a:pPr lvl="1">
              <a:lnSpc>
                <a:spcPct val="100000"/>
              </a:lnSpc>
            </a:pPr>
            <a:r>
              <a:rPr lang="en-AU" dirty="0"/>
              <a:t>hurricanes, </a:t>
            </a:r>
          </a:p>
          <a:p>
            <a:pPr lvl="1">
              <a:lnSpc>
                <a:spcPct val="100000"/>
              </a:lnSpc>
            </a:pPr>
            <a:r>
              <a:rPr lang="en-AU" dirty="0"/>
              <a:t>floods, </a:t>
            </a:r>
          </a:p>
          <a:p>
            <a:pPr lvl="1">
              <a:lnSpc>
                <a:spcPct val="100000"/>
              </a:lnSpc>
            </a:pPr>
            <a:r>
              <a:rPr lang="en-AU" dirty="0"/>
              <a:t>drought, </a:t>
            </a:r>
          </a:p>
          <a:p>
            <a:pPr lvl="1">
              <a:lnSpc>
                <a:spcPct val="100000"/>
              </a:lnSpc>
            </a:pPr>
            <a:r>
              <a:rPr lang="en-AU" dirty="0"/>
              <a:t>earthquakes and other natural events can destroy crops and livestock </a:t>
            </a:r>
          </a:p>
          <a:p>
            <a:pPr marL="457200" lvl="1" indent="0">
              <a:lnSpc>
                <a:spcPct val="100000"/>
              </a:lnSpc>
              <a:buNone/>
            </a:pPr>
            <a:r>
              <a:rPr lang="en-AU" dirty="0"/>
              <a:t>							(Leaning and Guha-Sapir, 2013)</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724387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Food Security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89765"/>
            <a:ext cx="11049000" cy="4486275"/>
          </a:xfrm>
        </p:spPr>
        <p:txBody>
          <a:bodyPr>
            <a:noAutofit/>
          </a:bodyPr>
          <a:lstStyle/>
          <a:p>
            <a:pPr>
              <a:lnSpc>
                <a:spcPct val="100000"/>
              </a:lnSpc>
            </a:pPr>
            <a:r>
              <a:rPr lang="en-AU" dirty="0">
                <a:solidFill>
                  <a:srgbClr val="222222"/>
                </a:solidFill>
                <a:effectLst/>
                <a:latin typeface="Calibri" panose="020F0502020204030204" pitchFamily="34" charset="0"/>
                <a:ea typeface="Calibri" panose="020F0502020204030204" pitchFamily="34" charset="0"/>
              </a:rPr>
              <a:t>Need to create more innovative food production locations such on city roof tops buildings rather than de-forest the land</a:t>
            </a:r>
          </a:p>
          <a:p>
            <a:pPr>
              <a:lnSpc>
                <a:spcPct val="100000"/>
              </a:lnSpc>
            </a:pPr>
            <a:endParaRPr lang="en-AU" dirty="0">
              <a:solidFill>
                <a:srgbClr val="222222"/>
              </a:solidFill>
              <a:latin typeface="Calibri" panose="020F0502020204030204" pitchFamily="34" charset="0"/>
              <a:ea typeface="Calibri" panose="020F0502020204030204" pitchFamily="34" charset="0"/>
            </a:endParaRP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pic>
        <p:nvPicPr>
          <p:cNvPr id="5" name="Picture 4">
            <a:extLst>
              <a:ext uri="{FF2B5EF4-FFF2-40B4-BE49-F238E27FC236}">
                <a16:creationId xmlns:a16="http://schemas.microsoft.com/office/drawing/2014/main" id="{BE86DCDD-B1FC-4BA3-ADE9-E883D76A81C1}"/>
              </a:ext>
            </a:extLst>
          </p:cNvPr>
          <p:cNvPicPr>
            <a:picLocks noChangeAspect="1"/>
          </p:cNvPicPr>
          <p:nvPr/>
        </p:nvPicPr>
        <p:blipFill>
          <a:blip r:embed="rId3"/>
          <a:stretch>
            <a:fillRect/>
          </a:stretch>
        </p:blipFill>
        <p:spPr>
          <a:xfrm>
            <a:off x="2965588" y="2716389"/>
            <a:ext cx="5730737" cy="3822523"/>
          </a:xfrm>
          <a:prstGeom prst="rect">
            <a:avLst/>
          </a:prstGeom>
        </p:spPr>
      </p:pic>
      <p:sp>
        <p:nvSpPr>
          <p:cNvPr id="6" name="TextBox 5">
            <a:extLst>
              <a:ext uri="{FF2B5EF4-FFF2-40B4-BE49-F238E27FC236}">
                <a16:creationId xmlns:a16="http://schemas.microsoft.com/office/drawing/2014/main" id="{767F949E-D8D7-40CD-A408-DEA62ED445E4}"/>
              </a:ext>
            </a:extLst>
          </p:cNvPr>
          <p:cNvSpPr txBox="1"/>
          <p:nvPr/>
        </p:nvSpPr>
        <p:spPr>
          <a:xfrm>
            <a:off x="9130747" y="5976040"/>
            <a:ext cx="2657475" cy="380310"/>
          </a:xfrm>
          <a:prstGeom prst="rect">
            <a:avLst/>
          </a:prstGeom>
          <a:noFill/>
        </p:spPr>
        <p:txBody>
          <a:bodyPr wrap="square" rtlCol="0">
            <a:spAutoFit/>
          </a:bodyPr>
          <a:lstStyle/>
          <a:p>
            <a:r>
              <a:rPr lang="en-AU" dirty="0"/>
              <a:t>Melbourne, Australia</a:t>
            </a:r>
          </a:p>
        </p:txBody>
      </p:sp>
    </p:spTree>
    <p:extLst>
      <p:ext uri="{BB962C8B-B14F-4D97-AF65-F5344CB8AC3E}">
        <p14:creationId xmlns:p14="http://schemas.microsoft.com/office/powerpoint/2010/main" val="2673886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Food Security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89765"/>
            <a:ext cx="11049000" cy="4486275"/>
          </a:xfrm>
        </p:spPr>
        <p:txBody>
          <a:bodyPr>
            <a:noAutofit/>
          </a:bodyPr>
          <a:lstStyle/>
          <a:p>
            <a:pPr>
              <a:lnSpc>
                <a:spcPct val="100000"/>
              </a:lnSpc>
            </a:pPr>
            <a:r>
              <a:rPr lang="en-AU" dirty="0">
                <a:solidFill>
                  <a:srgbClr val="222222"/>
                </a:solidFill>
                <a:effectLst/>
                <a:latin typeface="Calibri" panose="020F0502020204030204" pitchFamily="34" charset="0"/>
                <a:ea typeface="Calibri" panose="020F0502020204030204" pitchFamily="34" charset="0"/>
              </a:rPr>
              <a:t> In terms of tourism, food wastage is a major concern. Questions that should be asked:</a:t>
            </a:r>
          </a:p>
          <a:p>
            <a:pPr lvl="1">
              <a:lnSpc>
                <a:spcPct val="100000"/>
              </a:lnSpc>
            </a:pPr>
            <a:r>
              <a:rPr lang="en-AU" dirty="0">
                <a:solidFill>
                  <a:srgbClr val="222222"/>
                </a:solidFill>
                <a:effectLst/>
                <a:latin typeface="Calibri" panose="020F0502020204030204" pitchFamily="34" charset="0"/>
                <a:ea typeface="Calibri" panose="020F0502020204030204" pitchFamily="34" charset="0"/>
              </a:rPr>
              <a:t>Should restaurants reduce the number of food buffets in an attempt to reduce food wastage? </a:t>
            </a:r>
          </a:p>
          <a:p>
            <a:pPr lvl="1">
              <a:lnSpc>
                <a:spcPct val="100000"/>
              </a:lnSpc>
            </a:pPr>
            <a:r>
              <a:rPr lang="en-AU" dirty="0">
                <a:solidFill>
                  <a:srgbClr val="222222"/>
                </a:solidFill>
                <a:effectLst/>
                <a:latin typeface="Calibri" panose="020F0502020204030204" pitchFamily="34" charset="0"/>
                <a:ea typeface="Calibri" panose="020F0502020204030204" pitchFamily="34" charset="0"/>
              </a:rPr>
              <a:t>Should restaurants supply more nutritious foods? </a:t>
            </a:r>
          </a:p>
          <a:p>
            <a:pPr lvl="1">
              <a:lnSpc>
                <a:spcPct val="100000"/>
              </a:lnSpc>
            </a:pPr>
            <a:r>
              <a:rPr lang="en-AU" dirty="0">
                <a:solidFill>
                  <a:srgbClr val="222222"/>
                </a:solidFill>
                <a:effectLst/>
                <a:latin typeface="Calibri" panose="020F0502020204030204" pitchFamily="34" charset="0"/>
                <a:ea typeface="Calibri" panose="020F0502020204030204" pitchFamily="34" charset="0"/>
              </a:rPr>
              <a:t>Should nutritious food only be available to those who can afford it? </a:t>
            </a:r>
          </a:p>
          <a:p>
            <a:pPr>
              <a:lnSpc>
                <a:spcPct val="100000"/>
              </a:lnSpc>
            </a:pPr>
            <a:r>
              <a:rPr lang="en-AU" dirty="0">
                <a:solidFill>
                  <a:srgbClr val="222222"/>
                </a:solidFill>
                <a:effectLst/>
                <a:latin typeface="Calibri" panose="020F0502020204030204" pitchFamily="34" charset="0"/>
                <a:ea typeface="Calibri" panose="020F0502020204030204" pitchFamily="34" charset="0"/>
              </a:rPr>
              <a:t>Other considerations:</a:t>
            </a:r>
            <a:endParaRPr lang="en-AU" dirty="0">
              <a:solidFill>
                <a:srgbClr val="222222"/>
              </a:solidFill>
              <a:latin typeface="Calibri" panose="020F0502020204030204" pitchFamily="34" charset="0"/>
              <a:ea typeface="Calibri" panose="020F0502020204030204" pitchFamily="34" charset="0"/>
            </a:endParaRPr>
          </a:p>
          <a:p>
            <a:pPr lvl="1">
              <a:lnSpc>
                <a:spcPct val="100000"/>
              </a:lnSpc>
            </a:pPr>
            <a:r>
              <a:rPr lang="en-AU" dirty="0">
                <a:solidFill>
                  <a:srgbClr val="222222"/>
                </a:solidFill>
                <a:latin typeface="Calibri" panose="020F0502020204030204" pitchFamily="34" charset="0"/>
                <a:ea typeface="Calibri" panose="020F0502020204030204" pitchFamily="34" charset="0"/>
              </a:rPr>
              <a:t>customer expectations, supplier adaptations, public health information and government intervention</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4030510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Summary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1076739" y="1690688"/>
            <a:ext cx="10515600" cy="4351338"/>
          </a:xfrm>
        </p:spPr>
        <p:txBody>
          <a:bodyPr>
            <a:normAutofit/>
          </a:bodyPr>
          <a:lstStyle/>
          <a:p>
            <a:pPr>
              <a:lnSpc>
                <a:spcPct val="100000"/>
              </a:lnSpc>
            </a:pPr>
            <a:r>
              <a:rPr lang="en-AU" dirty="0"/>
              <a:t>Although tourism experiences will change depending on circumstance, it does not mean tourism will fail or even decline. </a:t>
            </a:r>
          </a:p>
          <a:p>
            <a:pPr>
              <a:lnSpc>
                <a:spcPct val="100000"/>
              </a:lnSpc>
            </a:pPr>
            <a:endParaRPr lang="en-AU" dirty="0"/>
          </a:p>
          <a:p>
            <a:pPr>
              <a:lnSpc>
                <a:spcPct val="100000"/>
              </a:lnSpc>
            </a:pPr>
            <a:r>
              <a:rPr lang="en-AU" dirty="0"/>
              <a:t>The </a:t>
            </a:r>
            <a:r>
              <a:rPr lang="en-AU"/>
              <a:t>tourism industry </a:t>
            </a:r>
            <a:r>
              <a:rPr lang="en-AU" dirty="0"/>
              <a:t>needs to adapt to the changing conditions and ideally take into consideration the overall economic, environmental, technological, cultural, political and nutritional concerns to offer tourism experiences to the benefit </a:t>
            </a:r>
            <a:r>
              <a:rPr lang="en-AU"/>
              <a:t>of all.</a:t>
            </a: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927748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Chapter Outline</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35723"/>
            <a:ext cx="10515600" cy="4641240"/>
          </a:xfrm>
        </p:spPr>
        <p:txBody>
          <a:bodyPr>
            <a:normAutofit lnSpcReduction="10000"/>
          </a:bodyPr>
          <a:lstStyle/>
          <a:p>
            <a:pPr>
              <a:lnSpc>
                <a:spcPct val="100000"/>
              </a:lnSpc>
            </a:pPr>
            <a:r>
              <a:rPr lang="en-AU" dirty="0"/>
              <a:t>Introduction</a:t>
            </a:r>
          </a:p>
          <a:p>
            <a:pPr lvl="1">
              <a:lnSpc>
                <a:spcPct val="100000"/>
              </a:lnSpc>
            </a:pPr>
            <a:r>
              <a:rPr lang="en-AU" dirty="0"/>
              <a:t>Reliance of natural resources in the travel, </a:t>
            </a:r>
          </a:p>
          <a:p>
            <a:pPr lvl="1">
              <a:lnSpc>
                <a:spcPct val="100000"/>
              </a:lnSpc>
            </a:pPr>
            <a:r>
              <a:rPr lang="en-AU" dirty="0"/>
              <a:t>Plausible futures</a:t>
            </a:r>
          </a:p>
          <a:p>
            <a:pPr lvl="1">
              <a:lnSpc>
                <a:spcPct val="100000"/>
              </a:lnSpc>
            </a:pPr>
            <a:r>
              <a:rPr lang="en-AU" dirty="0"/>
              <a:t>Hospitality and event sectors; </a:t>
            </a:r>
          </a:p>
          <a:p>
            <a:pPr lvl="1">
              <a:lnSpc>
                <a:spcPct val="100000"/>
              </a:lnSpc>
            </a:pPr>
            <a:r>
              <a:rPr lang="en-AU" dirty="0"/>
              <a:t>Global population growth; </a:t>
            </a:r>
          </a:p>
          <a:p>
            <a:pPr lvl="1">
              <a:lnSpc>
                <a:spcPct val="100000"/>
              </a:lnSpc>
            </a:pPr>
            <a:r>
              <a:rPr lang="en-AU" dirty="0"/>
              <a:t>Food security; </a:t>
            </a:r>
          </a:p>
          <a:p>
            <a:pPr lvl="1">
              <a:lnSpc>
                <a:spcPct val="100000"/>
              </a:lnSpc>
            </a:pPr>
            <a:r>
              <a:rPr lang="en-AU" dirty="0"/>
              <a:t>The impact of war on tourism; and </a:t>
            </a:r>
          </a:p>
          <a:p>
            <a:pPr lvl="1">
              <a:lnSpc>
                <a:spcPct val="100000"/>
              </a:lnSpc>
            </a:pPr>
            <a:r>
              <a:rPr lang="en-AU" dirty="0"/>
              <a:t>The moral considerations associated with certain tourist experiences. Pandemics including COVID-19 </a:t>
            </a:r>
          </a:p>
          <a:p>
            <a:pPr>
              <a:lnSpc>
                <a:spcPct val="100000"/>
              </a:lnSpc>
            </a:pPr>
            <a:r>
              <a:rPr lang="en-AU" dirty="0"/>
              <a:t>Summary</a:t>
            </a:r>
          </a:p>
          <a:p>
            <a:pPr>
              <a:lnSpc>
                <a:spcPct val="100000"/>
              </a:lnSpc>
            </a:pPr>
            <a:r>
              <a:rPr lang="en-AU" dirty="0"/>
              <a:t>Case study and additional resources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70970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Case Study</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fontScale="85000" lnSpcReduction="20000"/>
          </a:bodyPr>
          <a:lstStyle/>
          <a:p>
            <a:pPr marL="0" indent="0">
              <a:buNone/>
            </a:pPr>
            <a:r>
              <a:rPr lang="en-AU" b="1" dirty="0"/>
              <a:t>Case Study: </a:t>
            </a:r>
            <a:r>
              <a:rPr lang="en-AU" dirty="0"/>
              <a:t>View the clip</a:t>
            </a:r>
          </a:p>
          <a:p>
            <a:pPr marL="0" indent="0">
              <a:buNone/>
            </a:pPr>
            <a:r>
              <a:rPr lang="en-AU" dirty="0"/>
              <a:t> </a:t>
            </a:r>
            <a:r>
              <a:rPr lang="en-AU" dirty="0">
                <a:hlinkClick r:id="rId2"/>
              </a:rPr>
              <a:t>https://www.youtube.com/watch?v=VCYeLuURxRM</a:t>
            </a:r>
            <a:r>
              <a:rPr lang="en-AU" dirty="0"/>
              <a:t>  </a:t>
            </a:r>
          </a:p>
          <a:p>
            <a:pPr marL="0" indent="0">
              <a:buNone/>
            </a:pPr>
            <a:endParaRPr lang="en-AU" b="1" dirty="0"/>
          </a:p>
          <a:p>
            <a:pPr marL="0" indent="0">
              <a:buNone/>
            </a:pPr>
            <a:r>
              <a:rPr lang="en-AU" b="1" dirty="0"/>
              <a:t>Discussion Questions</a:t>
            </a:r>
            <a:endParaRPr lang="en-AU" sz="3600" b="1" dirty="0"/>
          </a:p>
          <a:p>
            <a:pPr marL="514350" indent="-514350">
              <a:buFont typeface="+mj-lt"/>
              <a:buAutoNum type="arabicPeriod"/>
            </a:pPr>
            <a:r>
              <a:rPr lang="en-AU" dirty="0"/>
              <a:t>The video clip suggests that there is currently enough food to feed at least 11 billion people: however, an inadequacy in food distribution is the main issue. </a:t>
            </a:r>
          </a:p>
          <a:p>
            <a:pPr marL="514350" indent="-514350">
              <a:buFont typeface="+mj-lt"/>
              <a:buAutoNum type="arabicPeriod"/>
            </a:pPr>
            <a:endParaRPr lang="en-AU" dirty="0"/>
          </a:p>
          <a:p>
            <a:pPr marL="457200" lvl="1" indent="0">
              <a:buNone/>
            </a:pPr>
            <a:r>
              <a:rPr lang="en-AU" dirty="0"/>
              <a:t>a) Should paying tourists receive better quality and nutritional food than a person from a lower socio-economic background? </a:t>
            </a:r>
          </a:p>
          <a:p>
            <a:pPr marL="457200" lvl="1" indent="0">
              <a:buNone/>
            </a:pPr>
            <a:r>
              <a:rPr lang="en-AU" dirty="0"/>
              <a:t>b) Should paying tourists receive food in abundance, such as eating from buffets?</a:t>
            </a:r>
          </a:p>
          <a:p>
            <a:pPr marL="514350" indent="-514350">
              <a:buFont typeface="+mj-lt"/>
              <a:buAutoNum type="arabicPeriod"/>
            </a:pPr>
            <a:endParaRPr lang="en-AU" dirty="0"/>
          </a:p>
          <a:p>
            <a:pPr marL="514350" indent="-514350">
              <a:buAutoNum type="arabicPeriod" startAt="2"/>
            </a:pPr>
            <a:r>
              <a:rPr lang="en-AU" dirty="0"/>
              <a:t>How can the tourism, hospitality and event sectors actively change to      </a:t>
            </a:r>
          </a:p>
          <a:p>
            <a:pPr marL="0" indent="0">
              <a:buNone/>
            </a:pPr>
            <a:r>
              <a:rPr lang="en-AU" dirty="0"/>
              <a:t>       reduce food wastage and perhaps re-direct nutritional food options to  </a:t>
            </a:r>
          </a:p>
          <a:p>
            <a:pPr marL="0" indent="0">
              <a:buNone/>
            </a:pPr>
            <a:r>
              <a:rPr lang="en-AU" dirty="0"/>
              <a:t>       people born into poverty?</a:t>
            </a:r>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344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a:xfrm>
            <a:off x="838200" y="365126"/>
            <a:ext cx="10515600" cy="1065090"/>
          </a:xfrm>
        </p:spPr>
        <p:txBody>
          <a:bodyPr/>
          <a:lstStyle/>
          <a:p>
            <a:r>
              <a:rPr lang="en-AU" b="1" dirty="0">
                <a:latin typeface="+mn-lt"/>
              </a:rPr>
              <a:t>Additional Resources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430216"/>
            <a:ext cx="10814538" cy="4926134"/>
          </a:xfrm>
        </p:spPr>
        <p:txBody>
          <a:bodyPr>
            <a:normAutofit fontScale="92500" lnSpcReduction="10000"/>
          </a:bodyPr>
          <a:lstStyle/>
          <a:p>
            <a:r>
              <a:rPr lang="en-AU" dirty="0" err="1"/>
              <a:t>Apeel</a:t>
            </a:r>
            <a:r>
              <a:rPr lang="en-AU" dirty="0"/>
              <a:t> Fruit and Vegetables: </a:t>
            </a:r>
            <a:r>
              <a:rPr lang="en-AU" dirty="0">
                <a:hlinkClick r:id="rId2"/>
              </a:rPr>
              <a:t>https://apeelsciences.com/our-story</a:t>
            </a:r>
            <a:r>
              <a:rPr lang="en-AU" dirty="0"/>
              <a:t> </a:t>
            </a:r>
          </a:p>
          <a:p>
            <a:r>
              <a:rPr lang="en-AU" dirty="0" err="1"/>
              <a:t>Chep</a:t>
            </a:r>
            <a:r>
              <a:rPr lang="en-AU" dirty="0"/>
              <a:t> Food Reduction and Wastage: </a:t>
            </a:r>
            <a:r>
              <a:rPr lang="en-AU" dirty="0">
                <a:hlinkClick r:id="rId3"/>
              </a:rPr>
              <a:t>https://www.chep.com/zw/en/consumer-goods/solutions/corporate-social-responsibility/food-waste-reduction</a:t>
            </a:r>
            <a:r>
              <a:rPr lang="en-AU" dirty="0"/>
              <a:t> </a:t>
            </a:r>
          </a:p>
          <a:p>
            <a:r>
              <a:rPr lang="en-AU" dirty="0"/>
              <a:t>City Farms: </a:t>
            </a:r>
            <a:r>
              <a:rPr lang="en-AU" dirty="0">
                <a:hlinkClick r:id="rId4"/>
              </a:rPr>
              <a:t>https://popupcity.net/top-5-of-the-greatest-urban-rooftop-farms/</a:t>
            </a:r>
            <a:r>
              <a:rPr lang="en-AU" dirty="0"/>
              <a:t> </a:t>
            </a:r>
          </a:p>
          <a:p>
            <a:r>
              <a:rPr lang="en-AU" dirty="0"/>
              <a:t>Gross National Happiness: </a:t>
            </a:r>
            <a:r>
              <a:rPr lang="en-AU" dirty="0">
                <a:hlinkClick r:id="rId5"/>
              </a:rPr>
              <a:t>https://www.youtube.com/watch?v=3rNGzD5fWAo</a:t>
            </a:r>
            <a:r>
              <a:rPr lang="en-AU" dirty="0"/>
              <a:t> </a:t>
            </a:r>
          </a:p>
          <a:p>
            <a:r>
              <a:rPr lang="en-AU" dirty="0"/>
              <a:t>Port August Tomato Farm: </a:t>
            </a:r>
            <a:r>
              <a:rPr lang="en-AU" dirty="0">
                <a:hlinkClick r:id="rId6"/>
              </a:rPr>
              <a:t>https://reneweconomy.com.au/world-first-solar-tower-powered-tomato-farm-opens-port-augusta-41643</a:t>
            </a:r>
            <a:r>
              <a:rPr lang="en-AU" dirty="0"/>
              <a:t> </a:t>
            </a:r>
          </a:p>
          <a:p>
            <a:r>
              <a:rPr lang="en-AU" dirty="0"/>
              <a:t>Singapore Roof Top Gardens: </a:t>
            </a:r>
            <a:r>
              <a:rPr lang="en-AU" dirty="0">
                <a:hlinkClick r:id="rId7"/>
              </a:rPr>
              <a:t>https://frenzeelo.blogspot.com/2012/05/6-best-rooftop-gardens-to-visit-in</a:t>
            </a:r>
            <a:r>
              <a:rPr lang="en-AU">
                <a:hlinkClick r:id="rId7"/>
              </a:rPr>
              <a:t>.html</a:t>
            </a:r>
            <a:r>
              <a:rPr lang="en-AU"/>
              <a:t> </a:t>
            </a:r>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581932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Introduction</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582615"/>
            <a:ext cx="10515600" cy="4594348"/>
          </a:xfrm>
        </p:spPr>
        <p:txBody>
          <a:bodyPr/>
          <a:lstStyle/>
          <a:p>
            <a:pPr>
              <a:lnSpc>
                <a:spcPct val="100000"/>
              </a:lnSpc>
            </a:pPr>
            <a:r>
              <a:rPr lang="en-AU" dirty="0"/>
              <a:t>This session investigates the possibility that the tourism industry, as we currently know it, will significantly change and perhaps will not exist in the future. </a:t>
            </a:r>
          </a:p>
          <a:p>
            <a:pPr marL="0" indent="0">
              <a:lnSpc>
                <a:spcPct val="100000"/>
              </a:lnSpc>
              <a:buNone/>
            </a:pPr>
            <a:endParaRPr lang="en-AU" dirty="0"/>
          </a:p>
          <a:p>
            <a:pPr>
              <a:lnSpc>
                <a:spcPct val="100000"/>
              </a:lnSpc>
            </a:pPr>
            <a:r>
              <a:rPr lang="en-AU" dirty="0"/>
              <a:t>Some topics will be discussed in the realm of plausible futures, meaning that they may not happen, however it’s a possibility and in the event it does occur, the tourism industry should be prepared. </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8907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Plausible Futures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p:txBody>
          <a:bodyPr/>
          <a:lstStyle/>
          <a:p>
            <a:pPr>
              <a:lnSpc>
                <a:spcPct val="100000"/>
              </a:lnSpc>
              <a:spcBef>
                <a:spcPts val="300"/>
              </a:spcBef>
            </a:pPr>
            <a:r>
              <a:rPr lang="en-AU" dirty="0"/>
              <a:t>Plausible futures is the possibility of something occurring but it may not happen (Walton, 2008) </a:t>
            </a:r>
          </a:p>
          <a:p>
            <a:pPr>
              <a:lnSpc>
                <a:spcPct val="100000"/>
              </a:lnSpc>
              <a:spcBef>
                <a:spcPts val="300"/>
              </a:spcBef>
            </a:pPr>
            <a:endParaRPr lang="en-AU" dirty="0"/>
          </a:p>
          <a:p>
            <a:pPr>
              <a:lnSpc>
                <a:spcPct val="100000"/>
              </a:lnSpc>
              <a:spcBef>
                <a:spcPts val="300"/>
              </a:spcBef>
            </a:pPr>
            <a:r>
              <a:rPr lang="en-AU" dirty="0"/>
              <a:t>Plurality of futures which is not necessarily a predicted trend, making it an ideal structure for discussing global events and concepts of the future (Strickland, 2012; Yeoman, 2012) </a:t>
            </a:r>
            <a:endParaRPr lang="en-AU" sz="2600" dirty="0"/>
          </a:p>
          <a:p>
            <a:endParaRPr lang="en-AU" dirty="0"/>
          </a:p>
          <a:p>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265391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Natural Resources in Tourism, Hospitality and Events Sectors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normAutofit lnSpcReduction="10000"/>
          </a:bodyPr>
          <a:lstStyle/>
          <a:p>
            <a:pPr>
              <a:lnSpc>
                <a:spcPct val="100000"/>
              </a:lnSpc>
            </a:pPr>
            <a:r>
              <a:rPr lang="en-AU" dirty="0"/>
              <a:t>Nature-based tourism is ‘physical recreation characteristics, level of development, management, intensity of use and anticipated behavioural classes’ (</a:t>
            </a:r>
            <a:r>
              <a:rPr lang="en-AU" dirty="0" err="1"/>
              <a:t>Priskin</a:t>
            </a:r>
            <a:r>
              <a:rPr lang="en-AU" dirty="0"/>
              <a:t>, 2001: 640). </a:t>
            </a:r>
          </a:p>
          <a:p>
            <a:pPr>
              <a:lnSpc>
                <a:spcPct val="100000"/>
              </a:lnSpc>
            </a:pPr>
            <a:endParaRPr lang="en-AU" dirty="0"/>
          </a:p>
          <a:p>
            <a:pPr>
              <a:lnSpc>
                <a:spcPct val="100000"/>
              </a:lnSpc>
            </a:pPr>
            <a:r>
              <a:rPr lang="en-AU" dirty="0"/>
              <a:t>From this research, a further four categories regarding natural resources have been identified: </a:t>
            </a:r>
          </a:p>
          <a:p>
            <a:pPr lvl="1">
              <a:lnSpc>
                <a:spcPct val="100000"/>
              </a:lnSpc>
            </a:pPr>
            <a:r>
              <a:rPr lang="en-AU" dirty="0"/>
              <a:t>attraction diversity; </a:t>
            </a:r>
          </a:p>
          <a:p>
            <a:pPr lvl="1">
              <a:lnSpc>
                <a:spcPct val="100000"/>
              </a:lnSpc>
            </a:pPr>
            <a:r>
              <a:rPr lang="en-AU" dirty="0"/>
              <a:t>accessibility; </a:t>
            </a:r>
          </a:p>
          <a:p>
            <a:pPr lvl="1">
              <a:lnSpc>
                <a:spcPct val="100000"/>
              </a:lnSpc>
            </a:pPr>
            <a:r>
              <a:rPr lang="en-AU" dirty="0"/>
              <a:t>supporting infrastructure and </a:t>
            </a:r>
          </a:p>
          <a:p>
            <a:pPr lvl="1">
              <a:lnSpc>
                <a:spcPct val="100000"/>
              </a:lnSpc>
            </a:pPr>
            <a:r>
              <a:rPr lang="en-AU" dirty="0"/>
              <a:t>the level of environmental degradation (</a:t>
            </a:r>
            <a:r>
              <a:rPr lang="en-AU" dirty="0" err="1"/>
              <a:t>Priskin</a:t>
            </a:r>
            <a:r>
              <a:rPr lang="en-AU" dirty="0"/>
              <a:t>, 2001: 642). </a:t>
            </a:r>
            <a:endParaRPr lang="en-AU" sz="1800"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1210571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Natural Resources in Tourism, Hospitality and Events Sectors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normAutofit/>
          </a:bodyPr>
          <a:lstStyle/>
          <a:p>
            <a:pPr>
              <a:lnSpc>
                <a:spcPct val="100000"/>
              </a:lnSpc>
            </a:pPr>
            <a:r>
              <a:rPr lang="en-AU" dirty="0"/>
              <a:t>natural resources are generally categorised as: </a:t>
            </a:r>
          </a:p>
          <a:p>
            <a:pPr lvl="1">
              <a:lnSpc>
                <a:spcPct val="100000"/>
              </a:lnSpc>
            </a:pPr>
            <a:r>
              <a:rPr lang="en-AU" dirty="0"/>
              <a:t>minerals, </a:t>
            </a:r>
          </a:p>
          <a:p>
            <a:pPr lvl="1">
              <a:lnSpc>
                <a:spcPct val="100000"/>
              </a:lnSpc>
            </a:pPr>
            <a:r>
              <a:rPr lang="en-AU" dirty="0"/>
              <a:t>fuels and </a:t>
            </a:r>
          </a:p>
          <a:p>
            <a:pPr lvl="1">
              <a:lnSpc>
                <a:spcPct val="100000"/>
              </a:lnSpc>
            </a:pPr>
            <a:r>
              <a:rPr lang="en-AU" dirty="0"/>
              <a:t>Agricultural resources (</a:t>
            </a:r>
            <a:r>
              <a:rPr lang="en-AU" dirty="0" err="1"/>
              <a:t>Acar</a:t>
            </a:r>
            <a:r>
              <a:rPr lang="en-AU" dirty="0"/>
              <a:t>, 2017)</a:t>
            </a:r>
            <a:endParaRPr lang="en-AU" sz="1600" dirty="0"/>
          </a:p>
          <a:p>
            <a:pPr>
              <a:lnSpc>
                <a:spcPct val="100000"/>
              </a:lnSpc>
            </a:pPr>
            <a:endParaRPr lang="en-AU" dirty="0"/>
          </a:p>
          <a:p>
            <a:pPr>
              <a:lnSpc>
                <a:spcPct val="100000"/>
              </a:lnSpc>
            </a:pPr>
            <a:r>
              <a:rPr lang="en-AU" dirty="0"/>
              <a:t>there are over 3800 minerals identified worldwide with between 30-50 additional minerals added annually (Mineralogical Society of America, 2019)</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3751013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Minerals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690688"/>
            <a:ext cx="10515600" cy="4486275"/>
          </a:xfrm>
        </p:spPr>
        <p:txBody>
          <a:bodyPr>
            <a:normAutofit/>
          </a:bodyPr>
          <a:lstStyle/>
          <a:p>
            <a:pPr>
              <a:lnSpc>
                <a:spcPct val="100000"/>
              </a:lnSpc>
            </a:pPr>
            <a:r>
              <a:rPr lang="en-AU" dirty="0"/>
              <a:t>Minerals do not tend to affect the tourism sectors unless an attraction is created  e.g.:</a:t>
            </a:r>
          </a:p>
          <a:p>
            <a:pPr lvl="1">
              <a:lnSpc>
                <a:spcPct val="100000"/>
              </a:lnSpc>
            </a:pPr>
            <a:r>
              <a:rPr lang="en-AU" dirty="0"/>
              <a:t>museums</a:t>
            </a:r>
          </a:p>
          <a:p>
            <a:pPr lvl="1">
              <a:lnSpc>
                <a:spcPct val="100000"/>
              </a:lnSpc>
            </a:pPr>
            <a:r>
              <a:rPr lang="en-AU" dirty="0"/>
              <a:t>caves</a:t>
            </a:r>
          </a:p>
          <a:p>
            <a:pPr lvl="1">
              <a:lnSpc>
                <a:spcPct val="100000"/>
              </a:lnSpc>
            </a:pPr>
            <a:r>
              <a:rPr lang="en-AU" dirty="0"/>
              <a:t>lakes</a:t>
            </a:r>
          </a:p>
          <a:p>
            <a:pPr lvl="1">
              <a:lnSpc>
                <a:spcPct val="100000"/>
              </a:lnSpc>
            </a:pPr>
            <a:r>
              <a:rPr lang="en-AU" dirty="0"/>
              <a:t>Rivers</a:t>
            </a:r>
          </a:p>
          <a:p>
            <a:pPr lvl="1">
              <a:lnSpc>
                <a:spcPct val="100000"/>
              </a:lnSpc>
            </a:pPr>
            <a:r>
              <a:rPr lang="en-AU" dirty="0"/>
              <a:t>gemstones</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426525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Fuels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200" y="1761539"/>
            <a:ext cx="10515600" cy="4486275"/>
          </a:xfrm>
        </p:spPr>
        <p:txBody>
          <a:bodyPr>
            <a:normAutofit/>
          </a:bodyPr>
          <a:lstStyle/>
          <a:p>
            <a:pPr>
              <a:lnSpc>
                <a:spcPct val="100000"/>
              </a:lnSpc>
            </a:pPr>
            <a:r>
              <a:rPr lang="en-AU" dirty="0"/>
              <a:t>Fuels affect the tourism industry immensely. </a:t>
            </a:r>
          </a:p>
          <a:p>
            <a:pPr>
              <a:lnSpc>
                <a:spcPct val="100000"/>
              </a:lnSpc>
            </a:pPr>
            <a:endParaRPr lang="en-AU" dirty="0"/>
          </a:p>
          <a:p>
            <a:pPr>
              <a:lnSpc>
                <a:spcPct val="100000"/>
              </a:lnSpc>
            </a:pPr>
            <a:r>
              <a:rPr lang="en-AU" dirty="0"/>
              <a:t>Fossil fuels used in the tourism sector can be identified within two categories: </a:t>
            </a:r>
          </a:p>
          <a:p>
            <a:pPr lvl="1">
              <a:lnSpc>
                <a:spcPct val="100000"/>
              </a:lnSpc>
            </a:pPr>
            <a:r>
              <a:rPr lang="en-AU" dirty="0"/>
              <a:t>Energy consumption needed for travel</a:t>
            </a:r>
          </a:p>
          <a:p>
            <a:pPr lvl="1">
              <a:lnSpc>
                <a:spcPct val="100000"/>
              </a:lnSpc>
            </a:pPr>
            <a:r>
              <a:rPr lang="en-AU" dirty="0"/>
              <a:t>energy consumption within a destination (</a:t>
            </a:r>
            <a:r>
              <a:rPr lang="en-AU" dirty="0" err="1"/>
              <a:t>Gossling</a:t>
            </a:r>
            <a:r>
              <a:rPr lang="en-AU" dirty="0"/>
              <a:t>, 2000)</a:t>
            </a:r>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Tree>
    <p:extLst>
      <p:ext uri="{BB962C8B-B14F-4D97-AF65-F5344CB8AC3E}">
        <p14:creationId xmlns:p14="http://schemas.microsoft.com/office/powerpoint/2010/main" val="2207349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1A37C03-BB3E-42C0-B3F5-7081ED9CF039}"/>
              </a:ext>
            </a:extLst>
          </p:cNvPr>
          <p:cNvSpPr>
            <a:spLocks noGrp="1"/>
          </p:cNvSpPr>
          <p:nvPr>
            <p:ph type="title"/>
          </p:nvPr>
        </p:nvSpPr>
        <p:spPr/>
        <p:txBody>
          <a:bodyPr/>
          <a:lstStyle/>
          <a:p>
            <a:r>
              <a:rPr lang="en-AU" b="1" dirty="0">
                <a:latin typeface="+mn-lt"/>
              </a:rPr>
              <a:t>Fuels</a:t>
            </a:r>
          </a:p>
        </p:txBody>
      </p:sp>
      <p:sp>
        <p:nvSpPr>
          <p:cNvPr id="4" name="Content Placeholder 3">
            <a:extLst>
              <a:ext uri="{FF2B5EF4-FFF2-40B4-BE49-F238E27FC236}">
                <a16:creationId xmlns:a16="http://schemas.microsoft.com/office/drawing/2014/main" id="{11D707F6-253A-4731-88FD-88239EF4D6DB}"/>
              </a:ext>
            </a:extLst>
          </p:cNvPr>
          <p:cNvSpPr>
            <a:spLocks noGrp="1"/>
          </p:cNvSpPr>
          <p:nvPr>
            <p:ph idx="1"/>
          </p:nvPr>
        </p:nvSpPr>
        <p:spPr>
          <a:xfrm>
            <a:off x="838199" y="1761539"/>
            <a:ext cx="3667539" cy="4594811"/>
          </a:xfrm>
        </p:spPr>
        <p:txBody>
          <a:bodyPr>
            <a:normAutofit fontScale="85000" lnSpcReduction="20000"/>
          </a:bodyPr>
          <a:lstStyle/>
          <a:p>
            <a:pPr>
              <a:lnSpc>
                <a:spcPct val="100000"/>
              </a:lnSpc>
            </a:pPr>
            <a:r>
              <a:rPr lang="en-AU" sz="3000" dirty="0"/>
              <a:t>coal, </a:t>
            </a:r>
          </a:p>
          <a:p>
            <a:pPr>
              <a:lnSpc>
                <a:spcPct val="100000"/>
              </a:lnSpc>
            </a:pPr>
            <a:r>
              <a:rPr lang="en-AU" sz="3000" dirty="0"/>
              <a:t>natural gas, </a:t>
            </a:r>
          </a:p>
          <a:p>
            <a:pPr>
              <a:lnSpc>
                <a:spcPct val="100000"/>
              </a:lnSpc>
            </a:pPr>
            <a:r>
              <a:rPr lang="en-AU" sz="3000" dirty="0"/>
              <a:t>hydro, </a:t>
            </a:r>
          </a:p>
          <a:p>
            <a:pPr>
              <a:lnSpc>
                <a:spcPct val="100000"/>
              </a:lnSpc>
            </a:pPr>
            <a:r>
              <a:rPr lang="en-AU" sz="3000" dirty="0"/>
              <a:t>nuclear power, </a:t>
            </a:r>
          </a:p>
          <a:p>
            <a:pPr>
              <a:lnSpc>
                <a:spcPct val="100000"/>
              </a:lnSpc>
            </a:pPr>
            <a:r>
              <a:rPr lang="en-AU" sz="3000" dirty="0"/>
              <a:t>wind power, </a:t>
            </a:r>
          </a:p>
          <a:p>
            <a:pPr>
              <a:lnSpc>
                <a:spcPct val="100000"/>
              </a:lnSpc>
            </a:pPr>
            <a:r>
              <a:rPr lang="en-AU" sz="3000" dirty="0"/>
              <a:t>solar power and </a:t>
            </a:r>
          </a:p>
          <a:p>
            <a:pPr>
              <a:lnSpc>
                <a:spcPct val="100000"/>
              </a:lnSpc>
            </a:pPr>
            <a:r>
              <a:rPr lang="en-AU" sz="3000" dirty="0"/>
              <a:t>oil. </a:t>
            </a:r>
          </a:p>
          <a:p>
            <a:pPr>
              <a:lnSpc>
                <a:spcPct val="100000"/>
              </a:lnSpc>
            </a:pPr>
            <a:r>
              <a:rPr lang="en-AU" sz="3000" dirty="0"/>
              <a:t>ethanol, </a:t>
            </a:r>
          </a:p>
          <a:p>
            <a:pPr>
              <a:lnSpc>
                <a:spcPct val="100000"/>
              </a:lnSpc>
            </a:pPr>
            <a:r>
              <a:rPr lang="en-AU" sz="3000" dirty="0"/>
              <a:t>hydrogen, </a:t>
            </a:r>
          </a:p>
          <a:p>
            <a:pPr>
              <a:lnSpc>
                <a:spcPct val="100000"/>
              </a:lnSpc>
            </a:pPr>
            <a:r>
              <a:rPr lang="en-AU" sz="3000" dirty="0"/>
              <a:t>propane, </a:t>
            </a:r>
          </a:p>
          <a:p>
            <a:pPr>
              <a:lnSpc>
                <a:spcPct val="100000"/>
              </a:lnSpc>
            </a:pPr>
            <a:endParaRPr lang="en-AU" sz="3000" dirty="0"/>
          </a:p>
          <a:p>
            <a:pPr>
              <a:lnSpc>
                <a:spcPct val="100000"/>
              </a:lnSpc>
            </a:pPr>
            <a:endParaRPr lang="en-AU" dirty="0"/>
          </a:p>
        </p:txBody>
      </p:sp>
      <p:sp>
        <p:nvSpPr>
          <p:cNvPr id="2" name="Footer Placeholder 1">
            <a:extLst>
              <a:ext uri="{FF2B5EF4-FFF2-40B4-BE49-F238E27FC236}">
                <a16:creationId xmlns:a16="http://schemas.microsoft.com/office/drawing/2014/main" id="{5C6BE6CC-B79B-4D57-99D4-3C25345CD22C}"/>
              </a:ext>
            </a:extLst>
          </p:cNvPr>
          <p:cNvSpPr>
            <a:spLocks noGrp="1"/>
          </p:cNvSpPr>
          <p:nvPr>
            <p:ph type="ftr" sz="quarter" idx="11"/>
          </p:nvPr>
        </p:nvSpPr>
        <p:spPr/>
        <p:txBody>
          <a:bodyPr/>
          <a:lstStyle/>
          <a:p>
            <a:r>
              <a:rPr lang="en-GB" dirty="0"/>
              <a:t>International Tourism Futures © Goodfellow Publishers 2020</a:t>
            </a:r>
          </a:p>
        </p:txBody>
      </p:sp>
      <p:sp>
        <p:nvSpPr>
          <p:cNvPr id="5" name="TextBox 4">
            <a:extLst>
              <a:ext uri="{FF2B5EF4-FFF2-40B4-BE49-F238E27FC236}">
                <a16:creationId xmlns:a16="http://schemas.microsoft.com/office/drawing/2014/main" id="{BDAAB376-3C7B-44FD-8819-114FC78B80FA}"/>
              </a:ext>
            </a:extLst>
          </p:cNvPr>
          <p:cNvSpPr txBox="1"/>
          <p:nvPr/>
        </p:nvSpPr>
        <p:spPr>
          <a:xfrm>
            <a:off x="4505737" y="1587724"/>
            <a:ext cx="7421219" cy="4401205"/>
          </a:xfrm>
          <a:prstGeom prst="rect">
            <a:avLst/>
          </a:prstGeom>
          <a:noFill/>
        </p:spPr>
        <p:txBody>
          <a:bodyPr wrap="square" rtlCol="0">
            <a:spAutoFit/>
          </a:bodyPr>
          <a:lstStyle/>
          <a:p>
            <a:pPr marL="457200" indent="-457200">
              <a:buFont typeface="Arial" panose="020B0604020202020204" pitchFamily="34" charset="0"/>
              <a:buChar char="•"/>
            </a:pPr>
            <a:r>
              <a:rPr lang="en-AU" sz="2800" dirty="0"/>
              <a:t>biodiesel, </a:t>
            </a:r>
          </a:p>
          <a:p>
            <a:pPr marL="457200" indent="-457200">
              <a:buFont typeface="Arial" panose="020B0604020202020204" pitchFamily="34" charset="0"/>
              <a:buChar char="•"/>
            </a:pPr>
            <a:r>
              <a:rPr lang="en-AU" sz="2800" dirty="0"/>
              <a:t>methanal, </a:t>
            </a:r>
          </a:p>
          <a:p>
            <a:pPr marL="457200" indent="-457200">
              <a:buFont typeface="Arial" panose="020B0604020202020204" pitchFamily="34" charset="0"/>
              <a:buChar char="•"/>
            </a:pPr>
            <a:r>
              <a:rPr lang="en-AU" sz="2800" dirty="0"/>
              <a:t>P-series fuels (blend of ethanol, natural gas liquids and methyl tetrahydrofuran), </a:t>
            </a:r>
          </a:p>
          <a:p>
            <a:pPr marL="457200" indent="-457200">
              <a:buFont typeface="Arial" panose="020B0604020202020204" pitchFamily="34" charset="0"/>
              <a:buChar char="•"/>
            </a:pPr>
            <a:r>
              <a:rPr lang="en-AU" sz="2800" dirty="0"/>
              <a:t>wave power, </a:t>
            </a:r>
          </a:p>
          <a:p>
            <a:pPr marL="457200" indent="-457200">
              <a:buFont typeface="Arial" panose="020B0604020202020204" pitchFamily="34" charset="0"/>
              <a:buChar char="•"/>
            </a:pPr>
            <a:r>
              <a:rPr lang="en-AU" sz="2800" dirty="0"/>
              <a:t>geothermal, </a:t>
            </a:r>
          </a:p>
          <a:p>
            <a:pPr marL="457200" indent="-457200">
              <a:buFont typeface="Arial" panose="020B0604020202020204" pitchFamily="34" charset="0"/>
              <a:buChar char="•"/>
            </a:pPr>
            <a:r>
              <a:rPr lang="en-AU" sz="2800" dirty="0"/>
              <a:t>radiant power and </a:t>
            </a:r>
          </a:p>
          <a:p>
            <a:pPr marL="457200" indent="-457200">
              <a:buFont typeface="Arial" panose="020B0604020202020204" pitchFamily="34" charset="0"/>
              <a:buChar char="•"/>
            </a:pPr>
            <a:r>
              <a:rPr lang="en-AU" sz="2800" dirty="0"/>
              <a:t>biomass fuels </a:t>
            </a:r>
          </a:p>
          <a:p>
            <a:pPr marL="457200" indent="-457200">
              <a:buFont typeface="Arial" panose="020B0604020202020204" pitchFamily="34" charset="0"/>
              <a:buChar char="•"/>
            </a:pPr>
            <a:endParaRPr lang="en-AU" sz="2800" dirty="0"/>
          </a:p>
          <a:p>
            <a:r>
              <a:rPr lang="en-AU" sz="2800" dirty="0"/>
              <a:t>				(</a:t>
            </a:r>
            <a:r>
              <a:rPr lang="en-AU" sz="2800" dirty="0" err="1"/>
              <a:t>Carrette</a:t>
            </a:r>
            <a:r>
              <a:rPr lang="en-AU" sz="2800" dirty="0"/>
              <a:t> et al., 2000)</a:t>
            </a:r>
          </a:p>
        </p:txBody>
      </p:sp>
    </p:spTree>
    <p:extLst>
      <p:ext uri="{BB962C8B-B14F-4D97-AF65-F5344CB8AC3E}">
        <p14:creationId xmlns:p14="http://schemas.microsoft.com/office/powerpoint/2010/main" val="3695661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3394</TotalTime>
  <Words>2321</Words>
  <Application>Microsoft Office PowerPoint</Application>
  <PresentationFormat>Widescreen</PresentationFormat>
  <Paragraphs>206</Paragraphs>
  <Slides>21</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Chapter Outline</vt:lpstr>
      <vt:lpstr>Introduction</vt:lpstr>
      <vt:lpstr>Plausible Futures</vt:lpstr>
      <vt:lpstr>Natural Resources in Tourism, Hospitality and Events Sectors</vt:lpstr>
      <vt:lpstr>Natural Resources in Tourism, Hospitality and Events Sectors</vt:lpstr>
      <vt:lpstr>Minerals</vt:lpstr>
      <vt:lpstr>Fuels</vt:lpstr>
      <vt:lpstr>Fuels</vt:lpstr>
      <vt:lpstr>Agricultural Resources</vt:lpstr>
      <vt:lpstr>Agricultural Resources</vt:lpstr>
      <vt:lpstr>Morality in Tourism </vt:lpstr>
      <vt:lpstr>Impact of War in Tourism</vt:lpstr>
      <vt:lpstr>Impact of Global Population Growth in Tourism</vt:lpstr>
      <vt:lpstr>Impact of Global Population Growth in Tourism</vt:lpstr>
      <vt:lpstr>Food Security</vt:lpstr>
      <vt:lpstr>Food Security</vt:lpstr>
      <vt:lpstr>Food Security</vt:lpstr>
      <vt:lpstr>Summary</vt:lpstr>
      <vt:lpstr>Case Study</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Sally North</dc:creator>
  <cp:lastModifiedBy>Paul Strickland</cp:lastModifiedBy>
  <cp:revision>176</cp:revision>
  <dcterms:created xsi:type="dcterms:W3CDTF">2016-07-13T11:20:36Z</dcterms:created>
  <dcterms:modified xsi:type="dcterms:W3CDTF">2021-01-21T05:41:38Z</dcterms:modified>
</cp:coreProperties>
</file>